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82" r:id="rId3"/>
    <p:sldId id="274" r:id="rId4"/>
    <p:sldId id="284" r:id="rId5"/>
    <p:sldId id="285" r:id="rId6"/>
    <p:sldId id="286" r:id="rId7"/>
    <p:sldId id="257" r:id="rId8"/>
    <p:sldId id="283" r:id="rId9"/>
    <p:sldId id="258" r:id="rId10"/>
    <p:sldId id="261" r:id="rId11"/>
    <p:sldId id="262" r:id="rId12"/>
    <p:sldId id="263" r:id="rId13"/>
    <p:sldId id="264" r:id="rId14"/>
    <p:sldId id="265" r:id="rId15"/>
    <p:sldId id="270" r:id="rId16"/>
    <p:sldId id="271" r:id="rId17"/>
    <p:sldId id="272" r:id="rId18"/>
    <p:sldId id="269" r:id="rId19"/>
    <p:sldId id="287" r:id="rId20"/>
  </p:sldIdLst>
  <p:sldSz cx="9144000" cy="6858000" type="screen4x3"/>
  <p:notesSz cx="6858000" cy="93138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3C31F9-42F8-410E-97CD-8011FB2E2B40}" type="datetimeFigureOut">
              <a:rPr lang="en-US" smtClean="0"/>
              <a:pPr/>
              <a:t>3/24/2013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24085"/>
            <a:ext cx="5486400" cy="4191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6553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46553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9B33FE-CD78-4A8D-B132-A85707DA0006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71C9F-F864-4AF1-8340-F84E8AD12D2B}" type="datetime1">
              <a:rPr lang="en-US" smtClean="0"/>
              <a:pPr/>
              <a:t>3/24/2013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EC3DF-D801-49B5-AE5C-2CA3FEC8B63F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96CAA-77C1-4CB8-9F33-1147F01D59A5}" type="datetime1">
              <a:rPr lang="en-US" smtClean="0"/>
              <a:pPr/>
              <a:t>3/24/2013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EC3DF-D801-49B5-AE5C-2CA3FEC8B63F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280E7-180C-4A79-BB3F-8D47A53D4444}" type="datetime1">
              <a:rPr lang="en-US" smtClean="0"/>
              <a:pPr/>
              <a:t>3/24/2013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EC3DF-D801-49B5-AE5C-2CA3FEC8B63F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A82D3-79B4-44FC-83C7-D69E2672FF27}" type="datetime1">
              <a:rPr lang="en-US" smtClean="0"/>
              <a:pPr/>
              <a:t>3/24/2013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EC3DF-D801-49B5-AE5C-2CA3FEC8B63F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6A050-3C13-4D2D-A013-8027E1EFEF06}" type="datetime1">
              <a:rPr lang="en-US" smtClean="0"/>
              <a:pPr/>
              <a:t>3/24/2013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EC3DF-D801-49B5-AE5C-2CA3FEC8B63F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5ED10-6BC5-44BD-8181-BC300563A315}" type="datetime1">
              <a:rPr lang="en-US" smtClean="0"/>
              <a:pPr/>
              <a:t>3/24/2013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EC3DF-D801-49B5-AE5C-2CA3FEC8B63F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BBDB1-B0EA-49C9-ABF8-D199BD6F0E2E}" type="datetime1">
              <a:rPr lang="en-US" smtClean="0"/>
              <a:pPr/>
              <a:t>3/24/2013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EC3DF-D801-49B5-AE5C-2CA3FEC8B63F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5E26F-B88E-4EE5-B5C9-B7C63A20DECD}" type="datetime1">
              <a:rPr lang="en-US" smtClean="0"/>
              <a:pPr/>
              <a:t>3/24/2013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EC3DF-D801-49B5-AE5C-2CA3FEC8B63F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8A53-3207-4002-89D8-8B0FD5116641}" type="datetime1">
              <a:rPr lang="en-US" smtClean="0"/>
              <a:pPr/>
              <a:t>3/24/2013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EC3DF-D801-49B5-AE5C-2CA3FEC8B63F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B7CD1-42EC-4385-A2CE-0513D90CAA20}" type="datetime1">
              <a:rPr lang="en-US" smtClean="0"/>
              <a:pPr/>
              <a:t>3/24/2013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EC3DF-D801-49B5-AE5C-2CA3FEC8B63F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D6D09-69E6-450A-BFB2-DEB355258F1E}" type="datetime1">
              <a:rPr lang="en-US" smtClean="0"/>
              <a:pPr/>
              <a:t>3/24/2013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EC3DF-D801-49B5-AE5C-2CA3FEC8B63F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507FD8-EA5C-408B-9321-75D7A5FAFC48}" type="datetime1">
              <a:rPr lang="en-US" smtClean="0"/>
              <a:pPr/>
              <a:t>3/24/2013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0EC3DF-D801-49B5-AE5C-2CA3FEC8B63F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a/imgres?imgurl=http://img.sparknotes.com/figures/B/b475fbaac07e018f8c92c06e97acf417/EslGrammer_f1.jpg&amp;imgrefurl=http://sparkcharts.sparknotes.com/language/eslgrammar/section4.php&amp;h=500&amp;w=975&amp;sz=113&amp;tbnid=GLrRz_FmlMet1M:&amp;tbnh=62&amp;tbnw=121&amp;prev=/search?q=esl+this+that+these+those+pictures&amp;tbm=isch&amp;tbo=u&amp;zoom=1&amp;q=esl+this+that+these+those+pictures&amp;usg=__UXUKmbY7IUeY_epPxAcWOloPV8U=&amp;docid=IotdcqjBMm3kVM&amp;hl=en&amp;sa=X&amp;ei=xYZOUa_mFsW02AWI34A4&amp;ved=0CC4Q9QEwAA&amp;dur=3331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http://www.google.ca/imgres?imgurl=http://www.how-to-draw-cartoons-online.com/image-files/cartoon-people-figure.gif&amp;imgrefurl=http://www.how-to-draw-cartoons-online.com/cartoon-people.html&amp;h=250&amp;w=276&amp;sz=19&amp;tbnid=RZULZ9LsUWnMdM:&amp;tbnh=90&amp;tbnw=99&amp;prev=/search?q=pictures+people+cartoons&amp;tbm=isch&amp;tbo=u&amp;zoom=1&amp;q=pictures+people+cartoons&amp;usg=__bPnKQbk37R8ljAxxVDe5TuHOvno=&amp;docid=PfxICAEg6IydWM&amp;hl=en&amp;sa=X&amp;ei=lIxOUc32DKqW2QW-w4DACQ&amp;ved=0CC4Q9QEwAA&amp;dur=3028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jpeg"/><Relationship Id="rId4" Type="http://schemas.openxmlformats.org/officeDocument/2006/relationships/hyperlink" Target="http://www.shutterstock.com/pic-63412849/stock-vector-a-business-woman-wearing-a-suit-with-her-arms-folded-smiling-standing-in-front-of-a-solid-green.html?src=8048DE56-9443-11E2-902E-4E0D38D0D1A0-3-25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ttp://www.shutterstock.com/pic-63412849/stock-vector-a-business-woman-wearing-a-suit-with-her-arms-folded-smiling-standing-in-front-of-a-solid-green.html?src=8048DE56-9443-11E2-902E-4E0D38D0D1A0-3-25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jpeg"/><Relationship Id="rId4" Type="http://schemas.openxmlformats.org/officeDocument/2006/relationships/hyperlink" Target="http://www.google.ca/imgres?imgurl=http://www.how-to-draw-cartoons-online.com/image-files/cartoon-people-figure.gif&amp;imgrefurl=http://www.how-to-draw-cartoons-online.com/cartoon-people.html&amp;h=250&amp;w=276&amp;sz=19&amp;tbnid=RZULZ9LsUWnMdM:&amp;tbnh=90&amp;tbnw=99&amp;prev=/search?q=pictures+people+cartoons&amp;tbm=isch&amp;tbo=u&amp;zoom=1&amp;q=pictures+people+cartoons&amp;usg=__bPnKQbk37R8ljAxxVDe5TuHOvno=&amp;docid=PfxICAEg6IydWM&amp;hl=en&amp;sa=X&amp;ei=lIxOUc32DKqW2QW-w4DACQ&amp;ved=0CC4Q9QEwAA&amp;dur=3028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ttp://www.shutterstock.com/pic-63412849/stock-vector-a-business-woman-wearing-a-suit-with-her-arms-folded-smiling-standing-in-front-of-a-solid-green.html?src=8048DE56-9443-11E2-902E-4E0D38D0D1A0-3-25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jpeg"/><Relationship Id="rId4" Type="http://schemas.openxmlformats.org/officeDocument/2006/relationships/hyperlink" Target="http://www.google.ca/imgres?imgurl=http://www.how-to-draw-cartoons-online.com/image-files/cartoon-people-figure.gif&amp;imgrefurl=http://www.how-to-draw-cartoons-online.com/cartoon-people.html&amp;h=250&amp;w=276&amp;sz=19&amp;tbnid=RZULZ9LsUWnMdM:&amp;tbnh=90&amp;tbnw=99&amp;prev=/search?q=pictures+people+cartoons&amp;tbm=isch&amp;tbo=u&amp;zoom=1&amp;q=pictures+people+cartoons&amp;usg=__bPnKQbk37R8ljAxxVDe5TuHOvno=&amp;docid=PfxICAEg6IydWM&amp;hl=en&amp;sa=X&amp;ei=lIxOUc32DKqW2QW-w4DACQ&amp;ved=0CC4Q9QEwAA&amp;dur=3028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ttp://www.shutterstock.com/pic-63412849/stock-vector-a-business-woman-wearing-a-suit-with-her-arms-folded-smiling-standing-in-front-of-a-solid-green.html?src=8048DE56-9443-11E2-902E-4E0D38D0D1A0-3-25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jpeg"/><Relationship Id="rId4" Type="http://schemas.openxmlformats.org/officeDocument/2006/relationships/hyperlink" Target="http://www.google.ca/imgres?imgurl=http://www.how-to-draw-cartoons-online.com/image-files/cartoon-people-figure.gif&amp;imgrefurl=http://www.how-to-draw-cartoons-online.com/cartoon-people.html&amp;h=250&amp;w=276&amp;sz=19&amp;tbnid=RZULZ9LsUWnMdM:&amp;tbnh=90&amp;tbnw=99&amp;prev=/search?q=pictures+people+cartoons&amp;tbm=isch&amp;tbo=u&amp;zoom=1&amp;q=pictures+people+cartoons&amp;usg=__bPnKQbk37R8ljAxxVDe5TuHOvno=&amp;docid=PfxICAEg6IydWM&amp;hl=en&amp;sa=X&amp;ei=lIxOUc32DKqW2QW-w4DACQ&amp;ved=0CC4Q9QEwAA&amp;dur=3028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ttp://www.shutterstock.com/pic-63412849/stock-vector-a-business-woman-wearing-a-suit-with-her-arms-folded-smiling-standing-in-front-of-a-solid-green.html?src=8048DE56-9443-11E2-902E-4E0D38D0D1A0-3-25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jpeg"/><Relationship Id="rId4" Type="http://schemas.openxmlformats.org/officeDocument/2006/relationships/hyperlink" Target="http://www.google.ca/imgres?imgurl=http://www.how-to-draw-cartoons-online.com/image-files/cartoon-people-figure.gif&amp;imgrefurl=http://www.how-to-draw-cartoons-online.com/cartoon-people.html&amp;h=250&amp;w=276&amp;sz=19&amp;tbnid=RZULZ9LsUWnMdM:&amp;tbnh=90&amp;tbnw=99&amp;prev=/search?q=pictures+people+cartoons&amp;tbm=isch&amp;tbo=u&amp;zoom=1&amp;q=pictures+people+cartoons&amp;usg=__bPnKQbk37R8ljAxxVDe5TuHOvno=&amp;docid=PfxICAEg6IydWM&amp;hl=en&amp;sa=X&amp;ei=lIxOUc32DKqW2QW-w4DACQ&amp;ved=0CC4Q9QEwAA&amp;dur=3028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ttp://www.shutterstock.com/pic-63412849/stock-vector-a-business-woman-wearing-a-suit-with-her-arms-folded-smiling-standing-in-front-of-a-solid-green.html?src=8048DE56-9443-11E2-902E-4E0D38D0D1A0-3-25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jpeg"/><Relationship Id="rId4" Type="http://schemas.openxmlformats.org/officeDocument/2006/relationships/hyperlink" Target="http://www.google.ca/imgres?imgurl=http://www.how-to-draw-cartoons-online.com/image-files/cartoon-people-figure.gif&amp;imgrefurl=http://www.how-to-draw-cartoons-online.com/cartoon-people.html&amp;h=250&amp;w=276&amp;sz=19&amp;tbnid=RZULZ9LsUWnMdM:&amp;tbnh=90&amp;tbnw=99&amp;prev=/search?q=pictures+people+cartoons&amp;tbm=isch&amp;tbo=u&amp;zoom=1&amp;q=pictures+people+cartoons&amp;usg=__bPnKQbk37R8ljAxxVDe5TuHOvno=&amp;docid=PfxICAEg6IydWM&amp;hl=en&amp;sa=X&amp;ei=lIxOUc32DKqW2QW-w4DACQ&amp;ved=0CC4Q9QEwAA&amp;dur=3028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ttp://www.shutterstock.com/pic-63412849/stock-vector-a-business-woman-wearing-a-suit-with-her-arms-folded-smiling-standing-in-front-of-a-solid-green.html?src=8048DE56-9443-11E2-902E-4E0D38D0D1A0-3-25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jpeg"/><Relationship Id="rId4" Type="http://schemas.openxmlformats.org/officeDocument/2006/relationships/hyperlink" Target="http://www.google.ca/imgres?imgurl=http://www.how-to-draw-cartoons-online.com/image-files/cartoon-people-figure.gif&amp;imgrefurl=http://www.how-to-draw-cartoons-online.com/cartoon-people.html&amp;h=250&amp;w=276&amp;sz=19&amp;tbnid=RZULZ9LsUWnMdM:&amp;tbnh=90&amp;tbnw=99&amp;prev=/search?q=pictures+people+cartoons&amp;tbm=isch&amp;tbo=u&amp;zoom=1&amp;q=pictures+people+cartoons&amp;usg=__bPnKQbk37R8ljAxxVDe5TuHOvno=&amp;docid=PfxICAEg6IydWM&amp;hl=en&amp;sa=X&amp;ei=lIxOUc32DKqW2QW-w4DACQ&amp;ved=0CC4Q9QEwAA&amp;dur=3028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ttp://www.shutterstock.com/pic-63412849/stock-vector-a-business-woman-wearing-a-suit-with-her-arms-folded-smiling-standing-in-front-of-a-solid-green.html?src=8048DE56-9443-11E2-902E-4E0D38D0D1A0-3-25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jpeg"/><Relationship Id="rId4" Type="http://schemas.openxmlformats.org/officeDocument/2006/relationships/hyperlink" Target="http://www.google.ca/imgres?imgurl=http://www.how-to-draw-cartoons-online.com/image-files/cartoon-people-figure.gif&amp;imgrefurl=http://www.how-to-draw-cartoons-online.com/cartoon-people.html&amp;h=250&amp;w=276&amp;sz=19&amp;tbnid=RZULZ9LsUWnMdM:&amp;tbnh=90&amp;tbnw=99&amp;prev=/search?q=pictures+people+cartoons&amp;tbm=isch&amp;tbo=u&amp;zoom=1&amp;q=pictures+people+cartoons&amp;usg=__bPnKQbk37R8ljAxxVDe5TuHOvno=&amp;docid=PfxICAEg6IydWM&amp;hl=en&amp;sa=X&amp;ei=lIxOUc32DKqW2QW-w4DACQ&amp;ved=0CC4Q9QEwAA&amp;dur=3028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hyperlink" Target="http://www.azargrammar.com/assets/beginning/BEGVocabularyWorksheets/BEGVocab2/BEGvoc2-12.pdf" TargetMode="Externa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This%20That%20These%20Those%20Demonstratives%20PowerPt%20(Jenny%20La).pptx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a/imgres?imgurl=http://img.sparknotes.com/figures/B/b475fbaac07e018f8c92c06e97acf417/EslGrammer_f1.jpg&amp;imgrefurl=http://sparkcharts.sparknotes.com/language/eslgrammar/section4.php&amp;h=500&amp;w=975&amp;sz=113&amp;tbnid=GLrRz_FmlMet1M:&amp;tbnh=62&amp;tbnw=121&amp;prev=/search?q=esl+this+that+these+those+pictures&amp;tbm=isch&amp;tbo=u&amp;zoom=1&amp;q=esl+this+that+these+those+pictures&amp;usg=__UXUKmbY7IUeY_epPxAcWOloPV8U=&amp;docid=IotdcqjBMm3kVM&amp;hl=en&amp;sa=X&amp;ei=xYZOUa_mFsW02AWI34A4&amp;ved=0CC4Q9QEwAA&amp;dur=3331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shutterstock.com/pic-69491095/stock-vector-shopping-day.html?src=8048DE56-9443-11E2-902E-4E0D38D0D1A0-5-22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hyperlink" Target="http://www.shutterstock.com/pic-79141102/stock-vector-boy-and-girl-riding-in-a-car-at-high-speed.html?src=8048DE56-9443-11E2-902E-4E0D38D0D1A0-5-61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5.jpeg"/><Relationship Id="rId2" Type="http://schemas.openxmlformats.org/officeDocument/2006/relationships/hyperlink" Target="http://www.shutterstock.com/pic-69491095/stock-vector-shopping-day.html?src=8048DE56-9443-11E2-902E-4E0D38D0D1A0-5-22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google.ca/imgres?imgurl=http://img.xcitefun.net/users/2010/07/191356,xcitefun-cartoon-pluto.jpg&amp;imgrefurl=http://forum.xcitefun.net/cartoon-animals-iconic-comic-characters-t50128.html&amp;h=638&amp;w=500&amp;sz=46&amp;tbnid=cMSg_Wd31P5isM:&amp;tbnh=94&amp;tbnw=74&amp;prev=/search?q=cartoon+pictures&amp;tbm=isch&amp;tbo=u&amp;zoom=1&amp;q=cartoon+pictures&amp;usg=__yXLgSuRF3Mp_GdIJBhugmbpGNjA=&amp;docid=Av1XbT0s9kCf_M&amp;hl=en&amp;sa=X&amp;ei=kzxPUYvlC6aF2gXShYDoCg&amp;sqi=2&amp;ved=0CFsQ9QEwDg&amp;dur=1208" TargetMode="External"/><Relationship Id="rId5" Type="http://schemas.openxmlformats.org/officeDocument/2006/relationships/image" Target="../media/image4.jpeg"/><Relationship Id="rId4" Type="http://schemas.openxmlformats.org/officeDocument/2006/relationships/hyperlink" Target="http://www.shutterstock.com/pic-84253630/stock-vector-london-sightseeing.html?src=8048DE56-9443-11E2-902E-4E0D38D0D1A0-5-71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www.shutterstock.com/pic-98600759/stock-vector-the-detective-looked-through-a-magnifying-glass-vector.html?src=8048DE56-9443-11E2-902E-4E0D38D0D1A0-2-6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hyperlink" Target="http://www.shutterstock.com/pic-60159676/stock-vector-a-small-group-of-kids-reading-books-vector.html?src=8048DE56-9443-11E2-902E-4E0D38D0D1A0-3-85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www.shutterstock.com/pic-67257151/stock-vector-protesters-on-rally-business-cartoon-people.html?src=8048DE56-9443-11E2-902E-4E0D38D0D1A0-5-1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hyperlink" Target="http://www.shutterstock.com/pic-98600759/stock-vector-the-detective-looked-through-a-magnifying-glass-vector.html?src=8048DE56-9443-11E2-902E-4E0D38D0D1A0-2-6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a/imgres?imgurl=http://img.sparknotes.com/figures/B/b475fbaac07e018f8c92c06e97acf417/EslGrammer_f1.jpg&amp;imgrefurl=http://sparkcharts.sparknotes.com/language/eslgrammar/section4.php&amp;h=500&amp;w=975&amp;sz=113&amp;tbnid=GLrRz_FmlMet1M:&amp;tbnh=62&amp;tbnw=121&amp;prev=/search?q=esl+this+that+these+those+pictures&amp;tbm=isch&amp;tbo=u&amp;zoom=1&amp;q=esl+this+that+these+those+pictures&amp;usg=__UXUKmbY7IUeY_epPxAcWOloPV8U=&amp;docid=IotdcqjBMm3kVM&amp;hl=en&amp;sa=X&amp;ei=xYZOUa_mFsW02AWI34A4&amp;ved=0CC4Q9QEwAA&amp;dur=3331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" name="Text Box 4"/>
          <p:cNvSpPr txBox="1">
            <a:spLocks noGrp="1" noChangeArrowheads="1"/>
          </p:cNvSpPr>
          <p:nvPr>
            <p:ph type="ctrTitle"/>
          </p:nvPr>
        </p:nvSpPr>
        <p:spPr bwMode="auto">
          <a:xfrm>
            <a:off x="642910" y="428604"/>
            <a:ext cx="7772400" cy="5863144"/>
          </a:xfrm>
          <a:prstGeom prst="rect">
            <a:avLst/>
          </a:prstGeom>
          <a:ln w="57150" cmpd="thickThin">
            <a:solidFill>
              <a:schemeClr val="tx1"/>
            </a:solidFill>
            <a:miter lim="800000"/>
            <a:headEnd/>
            <a:tailEnd/>
          </a:ln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500" dirty="0" smtClean="0"/>
              <a:t>Demonstrative Nouns &amp; Adjectives</a:t>
            </a:r>
            <a:br>
              <a:rPr lang="en-US" sz="7500" dirty="0" smtClean="0"/>
            </a:br>
            <a:r>
              <a:rPr lang="en-US" sz="7500" dirty="0"/>
              <a:t/>
            </a:r>
            <a:br>
              <a:rPr lang="en-US" sz="7500" dirty="0"/>
            </a:br>
            <a:r>
              <a:rPr lang="en-US" sz="7500" dirty="0" smtClean="0"/>
              <a:t/>
            </a:r>
            <a:br>
              <a:rPr lang="en-US" sz="7500" dirty="0" smtClean="0"/>
            </a:br>
            <a:endParaRPr lang="en-US" sz="75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358214" y="6356350"/>
            <a:ext cx="328586" cy="365125"/>
          </a:xfrm>
        </p:spPr>
        <p:txBody>
          <a:bodyPr/>
          <a:lstStyle/>
          <a:p>
            <a:fld id="{D50EC3DF-D801-49B5-AE5C-2CA3FEC8B63F}" type="slidenum">
              <a:rPr lang="en-CA" smtClean="0"/>
              <a:pPr/>
              <a:t>1</a:t>
            </a:fld>
            <a:endParaRPr lang="en-CA" dirty="0"/>
          </a:p>
        </p:txBody>
      </p:sp>
      <p:pic>
        <p:nvPicPr>
          <p:cNvPr id="9" name="rg_hi" descr="http://t1.gstatic.com/images?q=tbn:ANd9GcT4z-AHq-T9-qdyJnr2nUAZtIPftRqEVXLQOpE8dCSlumMlQk-lEg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43042" y="2786058"/>
            <a:ext cx="5988050" cy="3083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Slide Number Placeholder 4"/>
          <p:cNvSpPr txBox="1">
            <a:spLocks/>
          </p:cNvSpPr>
          <p:nvPr/>
        </p:nvSpPr>
        <p:spPr>
          <a:xfrm>
            <a:off x="2214546" y="6286520"/>
            <a:ext cx="41243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sz="1200" dirty="0" smtClean="0">
                <a:solidFill>
                  <a:schemeClr val="tx1">
                    <a:tint val="75000"/>
                  </a:schemeClr>
                </a:solidFill>
              </a:rPr>
              <a:t>© Jenny C. La  2013. </a:t>
            </a:r>
            <a:r>
              <a:rPr lang="en-CA" sz="1200" i="1" dirty="0" smtClean="0">
                <a:solidFill>
                  <a:schemeClr val="tx1">
                    <a:tint val="75000"/>
                  </a:schemeClr>
                </a:solidFill>
              </a:rPr>
              <a:t>This, That, These, Those</a:t>
            </a:r>
            <a:r>
              <a:rPr lang="en-CA" sz="1200" dirty="0" smtClean="0">
                <a:solidFill>
                  <a:schemeClr val="tx1">
                    <a:tint val="75000"/>
                  </a:schemeClr>
                </a:solidFill>
              </a:rPr>
              <a:t> Lesson and Quiz.</a:t>
            </a:r>
            <a:endParaRPr kumimoji="0" lang="en-CA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3" name="AutoShape 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928662" y="4714884"/>
            <a:ext cx="762000" cy="642942"/>
          </a:xfrm>
          <a:prstGeom prst="actionButtonBlank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 dirty="0" smtClean="0"/>
              <a:t>a</a:t>
            </a:r>
            <a:endParaRPr lang="en-US" dirty="0"/>
          </a:p>
        </p:txBody>
      </p:sp>
      <p:sp>
        <p:nvSpPr>
          <p:cNvPr id="66566" name="Text Box 6"/>
          <p:cNvSpPr txBox="1">
            <a:spLocks noChangeArrowheads="1"/>
          </p:cNvSpPr>
          <p:nvPr/>
        </p:nvSpPr>
        <p:spPr bwMode="auto">
          <a:xfrm>
            <a:off x="285720" y="3214686"/>
            <a:ext cx="8077200" cy="1015663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800" dirty="0" smtClean="0"/>
              <a:t>1. </a:t>
            </a:r>
            <a:r>
              <a:rPr lang="en-US" sz="5000" dirty="0" smtClean="0"/>
              <a:t>_____ is my friend Ted.</a:t>
            </a:r>
            <a:endParaRPr lang="en-US" sz="5000" dirty="0"/>
          </a:p>
        </p:txBody>
      </p:sp>
      <p:sp>
        <p:nvSpPr>
          <p:cNvPr id="66569" name="Text Box 9"/>
          <p:cNvSpPr txBox="1">
            <a:spLocks noChangeArrowheads="1"/>
          </p:cNvSpPr>
          <p:nvPr/>
        </p:nvSpPr>
        <p:spPr bwMode="auto">
          <a:xfrm>
            <a:off x="1785918" y="4572008"/>
            <a:ext cx="2062154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000" dirty="0" smtClean="0"/>
              <a:t>This</a:t>
            </a:r>
            <a:endParaRPr lang="en-US" sz="5000" dirty="0"/>
          </a:p>
        </p:txBody>
      </p:sp>
      <p:sp>
        <p:nvSpPr>
          <p:cNvPr id="12" name="Text Box 6"/>
          <p:cNvSpPr txBox="1">
            <a:spLocks noChangeArrowheads="1"/>
          </p:cNvSpPr>
          <p:nvPr/>
        </p:nvSpPr>
        <p:spPr bwMode="auto">
          <a:xfrm>
            <a:off x="571472" y="6581001"/>
            <a:ext cx="8077200" cy="276999"/>
          </a:xfrm>
          <a:prstGeom prst="rect">
            <a:avLst/>
          </a:prstGeom>
          <a:noFill/>
          <a:ln w="38100" cmpd="dbl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dirty="0" smtClean="0"/>
              <a:t>© Jenny C. La 2013. </a:t>
            </a:r>
            <a:r>
              <a:rPr lang="en-US" sz="1200" i="1" dirty="0" smtClean="0"/>
              <a:t>This, That, These, Those</a:t>
            </a:r>
            <a:r>
              <a:rPr lang="en-US" sz="1200" dirty="0" smtClean="0"/>
              <a:t> Lesson and Quiz. </a:t>
            </a:r>
            <a:endParaRPr lang="en-US" sz="1200" dirty="0"/>
          </a:p>
        </p:txBody>
      </p:sp>
      <p:sp>
        <p:nvSpPr>
          <p:cNvPr id="15" name="Text Box 9"/>
          <p:cNvSpPr txBox="1">
            <a:spLocks noChangeArrowheads="1"/>
          </p:cNvSpPr>
          <p:nvPr/>
        </p:nvSpPr>
        <p:spPr bwMode="auto">
          <a:xfrm>
            <a:off x="1785918" y="5572140"/>
            <a:ext cx="2062154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000" dirty="0" smtClean="0"/>
              <a:t>These</a:t>
            </a:r>
            <a:endParaRPr lang="en-US" sz="5000" dirty="0"/>
          </a:p>
        </p:txBody>
      </p:sp>
      <p:sp>
        <p:nvSpPr>
          <p:cNvPr id="16" name="AutoShape 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928662" y="5715016"/>
            <a:ext cx="762000" cy="642942"/>
          </a:xfrm>
          <a:prstGeom prst="actionButtonBlank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 dirty="0"/>
              <a:t>b</a:t>
            </a:r>
            <a:endParaRPr lang="en-US" dirty="0"/>
          </a:p>
        </p:txBody>
      </p:sp>
      <p:sp>
        <p:nvSpPr>
          <p:cNvPr id="17" name="AutoShape 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214942" y="5715016"/>
            <a:ext cx="762000" cy="642942"/>
          </a:xfrm>
          <a:prstGeom prst="actionButtonBlank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 dirty="0"/>
              <a:t>d</a:t>
            </a:r>
            <a:endParaRPr lang="en-US" dirty="0"/>
          </a:p>
        </p:txBody>
      </p:sp>
      <p:sp>
        <p:nvSpPr>
          <p:cNvPr id="18" name="AutoShape 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214942" y="4714884"/>
            <a:ext cx="762000" cy="642942"/>
          </a:xfrm>
          <a:prstGeom prst="actionButtonBlank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 dirty="0"/>
              <a:t>c</a:t>
            </a:r>
            <a:endParaRPr lang="en-US" dirty="0"/>
          </a:p>
        </p:txBody>
      </p:sp>
      <p:sp>
        <p:nvSpPr>
          <p:cNvPr id="19" name="Text Box 9"/>
          <p:cNvSpPr txBox="1">
            <a:spLocks noChangeArrowheads="1"/>
          </p:cNvSpPr>
          <p:nvPr/>
        </p:nvSpPr>
        <p:spPr bwMode="auto">
          <a:xfrm>
            <a:off x="6072198" y="4572008"/>
            <a:ext cx="2062154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000" dirty="0" smtClean="0"/>
              <a:t>That</a:t>
            </a:r>
            <a:endParaRPr lang="en-US" sz="5000" dirty="0"/>
          </a:p>
        </p:txBody>
      </p:sp>
      <p:sp>
        <p:nvSpPr>
          <p:cNvPr id="20" name="Text Box 9"/>
          <p:cNvSpPr txBox="1">
            <a:spLocks noChangeArrowheads="1"/>
          </p:cNvSpPr>
          <p:nvPr/>
        </p:nvSpPr>
        <p:spPr bwMode="auto">
          <a:xfrm>
            <a:off x="6072198" y="5572140"/>
            <a:ext cx="2062154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000" dirty="0" smtClean="0"/>
              <a:t>Those</a:t>
            </a:r>
            <a:endParaRPr lang="en-US" sz="5000" dirty="0"/>
          </a:p>
        </p:txBody>
      </p:sp>
      <p:pic>
        <p:nvPicPr>
          <p:cNvPr id="21" name="rg_hi" descr="http://t3.gstatic.com/images?q=tbn:ANd9GcQRvfLfi04yKp7XTz-PYPir0vGBk5PdAq7DmJkzSklRlGGVuaHe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14481" y="214290"/>
            <a:ext cx="2500330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21" descr="http://thumb10.shutterstock.com/photos/thumb_small/655831/655831,1287629846,10.jpg">
            <a:hlinkClick r:id="rId4"/>
          </p:cNvPr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14348" y="571480"/>
            <a:ext cx="939800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Text Box 6"/>
          <p:cNvSpPr txBox="1">
            <a:spLocks noChangeArrowheads="1"/>
          </p:cNvSpPr>
          <p:nvPr/>
        </p:nvSpPr>
        <p:spPr bwMode="auto">
          <a:xfrm>
            <a:off x="1857356" y="2643182"/>
            <a:ext cx="2500330" cy="400110"/>
          </a:xfrm>
          <a:prstGeom prst="rect">
            <a:avLst/>
          </a:prstGeom>
          <a:noFill/>
          <a:ln w="38100" cmpd="dbl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/>
              <a:t>Ted David Gloria Lisa</a:t>
            </a:r>
            <a:endParaRPr lang="en-US" sz="2000" dirty="0"/>
          </a:p>
        </p:txBody>
      </p:sp>
      <p:sp>
        <p:nvSpPr>
          <p:cNvPr id="24" name="Text Box 6"/>
          <p:cNvSpPr txBox="1">
            <a:spLocks noChangeArrowheads="1"/>
          </p:cNvSpPr>
          <p:nvPr/>
        </p:nvSpPr>
        <p:spPr bwMode="auto">
          <a:xfrm>
            <a:off x="642910" y="2643182"/>
            <a:ext cx="1071570" cy="400110"/>
          </a:xfrm>
          <a:prstGeom prst="rect">
            <a:avLst/>
          </a:prstGeom>
          <a:noFill/>
          <a:ln w="38100" cmpd="dbl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/>
              <a:t>Speaker</a:t>
            </a:r>
            <a:endParaRPr lang="en-US" sz="2000" dirty="0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EC3DF-D801-49B5-AE5C-2CA3FEC8B63F}" type="slidenum">
              <a:rPr lang="en-CA" smtClean="0"/>
              <a:pPr/>
              <a:t>10</a:t>
            </a:fld>
            <a:endParaRPr lang="en-CA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3" name="AutoShape 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928662" y="4714884"/>
            <a:ext cx="762000" cy="642942"/>
          </a:xfrm>
          <a:prstGeom prst="actionButtonBlank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 dirty="0" smtClean="0"/>
              <a:t>a</a:t>
            </a:r>
            <a:endParaRPr lang="en-US" dirty="0"/>
          </a:p>
        </p:txBody>
      </p:sp>
      <p:sp>
        <p:nvSpPr>
          <p:cNvPr id="66566" name="Text Box 6"/>
          <p:cNvSpPr txBox="1">
            <a:spLocks noChangeArrowheads="1"/>
          </p:cNvSpPr>
          <p:nvPr/>
        </p:nvSpPr>
        <p:spPr bwMode="auto">
          <a:xfrm>
            <a:off x="285720" y="2857496"/>
            <a:ext cx="8077200" cy="1754326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800" dirty="0" smtClean="0"/>
              <a:t>1. </a:t>
            </a:r>
            <a:r>
              <a:rPr lang="en-US" sz="5800" i="1" u="sng" dirty="0" smtClean="0"/>
              <a:t>This</a:t>
            </a:r>
            <a:r>
              <a:rPr lang="en-US" sz="5000" dirty="0" smtClean="0"/>
              <a:t> </a:t>
            </a:r>
            <a:r>
              <a:rPr lang="en-US" sz="5000" u="sng" dirty="0" smtClean="0"/>
              <a:t>is</a:t>
            </a:r>
            <a:r>
              <a:rPr lang="en-US" sz="5000" dirty="0" smtClean="0"/>
              <a:t> my friend Ted. </a:t>
            </a:r>
            <a:r>
              <a:rPr lang="en-US" sz="5000" i="1" dirty="0" smtClean="0"/>
              <a:t>(singular + near)</a:t>
            </a:r>
            <a:endParaRPr lang="en-US" sz="5000" i="1" dirty="0"/>
          </a:p>
        </p:txBody>
      </p:sp>
      <p:sp>
        <p:nvSpPr>
          <p:cNvPr id="66569" name="Text Box 9"/>
          <p:cNvSpPr txBox="1">
            <a:spLocks noChangeArrowheads="1"/>
          </p:cNvSpPr>
          <p:nvPr/>
        </p:nvSpPr>
        <p:spPr bwMode="auto">
          <a:xfrm>
            <a:off x="1785918" y="4572008"/>
            <a:ext cx="2062154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000" dirty="0" smtClean="0"/>
              <a:t>This</a:t>
            </a:r>
            <a:endParaRPr lang="en-US" sz="5000" dirty="0"/>
          </a:p>
        </p:txBody>
      </p:sp>
      <p:sp>
        <p:nvSpPr>
          <p:cNvPr id="12" name="Text Box 6"/>
          <p:cNvSpPr txBox="1">
            <a:spLocks noChangeArrowheads="1"/>
          </p:cNvSpPr>
          <p:nvPr/>
        </p:nvSpPr>
        <p:spPr bwMode="auto">
          <a:xfrm>
            <a:off x="571472" y="6581001"/>
            <a:ext cx="8077200" cy="276999"/>
          </a:xfrm>
          <a:prstGeom prst="rect">
            <a:avLst/>
          </a:prstGeom>
          <a:noFill/>
          <a:ln w="38100" cmpd="dbl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dirty="0" smtClean="0"/>
              <a:t>© Jenny C. La 2013. </a:t>
            </a:r>
            <a:r>
              <a:rPr lang="en-US" sz="1200" i="1" dirty="0" smtClean="0"/>
              <a:t>This, That, These, Those</a:t>
            </a:r>
            <a:r>
              <a:rPr lang="en-US" sz="1200" dirty="0" smtClean="0"/>
              <a:t> Lesson and Quiz. </a:t>
            </a:r>
            <a:endParaRPr lang="en-US" sz="1200" dirty="0"/>
          </a:p>
        </p:txBody>
      </p:sp>
      <p:sp>
        <p:nvSpPr>
          <p:cNvPr id="13" name="Rectangle 12"/>
          <p:cNvSpPr/>
          <p:nvPr/>
        </p:nvSpPr>
        <p:spPr>
          <a:xfrm>
            <a:off x="0" y="4500570"/>
            <a:ext cx="92869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000" b="1" dirty="0" smtClean="0">
                <a:solidFill>
                  <a:srgbClr val="00B050"/>
                </a:solidFill>
                <a:latin typeface="Lucida Calligraphy"/>
              </a:rPr>
              <a:t>√</a:t>
            </a:r>
            <a:endParaRPr lang="en-CA" sz="6000" dirty="0">
              <a:solidFill>
                <a:srgbClr val="00B050"/>
              </a:solidFill>
            </a:endParaRPr>
          </a:p>
        </p:txBody>
      </p:sp>
      <p:sp>
        <p:nvSpPr>
          <p:cNvPr id="15" name="Text Box 9"/>
          <p:cNvSpPr txBox="1">
            <a:spLocks noChangeArrowheads="1"/>
          </p:cNvSpPr>
          <p:nvPr/>
        </p:nvSpPr>
        <p:spPr bwMode="auto">
          <a:xfrm>
            <a:off x="1785918" y="5572140"/>
            <a:ext cx="2062154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000" dirty="0" smtClean="0"/>
              <a:t>These</a:t>
            </a:r>
            <a:endParaRPr lang="en-US" sz="5000" dirty="0"/>
          </a:p>
        </p:txBody>
      </p:sp>
      <p:sp>
        <p:nvSpPr>
          <p:cNvPr id="16" name="AutoShape 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928662" y="5715016"/>
            <a:ext cx="762000" cy="642942"/>
          </a:xfrm>
          <a:prstGeom prst="actionButtonBlank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 dirty="0"/>
              <a:t>b</a:t>
            </a:r>
            <a:endParaRPr lang="en-US" dirty="0"/>
          </a:p>
        </p:txBody>
      </p:sp>
      <p:sp>
        <p:nvSpPr>
          <p:cNvPr id="17" name="AutoShape 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214942" y="5715016"/>
            <a:ext cx="762000" cy="642942"/>
          </a:xfrm>
          <a:prstGeom prst="actionButtonBlank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 dirty="0"/>
              <a:t>d</a:t>
            </a:r>
            <a:endParaRPr lang="en-US" dirty="0"/>
          </a:p>
        </p:txBody>
      </p:sp>
      <p:sp>
        <p:nvSpPr>
          <p:cNvPr id="18" name="AutoShape 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214942" y="4714884"/>
            <a:ext cx="762000" cy="642942"/>
          </a:xfrm>
          <a:prstGeom prst="actionButtonBlank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 dirty="0"/>
              <a:t>c</a:t>
            </a:r>
            <a:endParaRPr lang="en-US" dirty="0"/>
          </a:p>
        </p:txBody>
      </p:sp>
      <p:sp>
        <p:nvSpPr>
          <p:cNvPr id="19" name="Text Box 9"/>
          <p:cNvSpPr txBox="1">
            <a:spLocks noChangeArrowheads="1"/>
          </p:cNvSpPr>
          <p:nvPr/>
        </p:nvSpPr>
        <p:spPr bwMode="auto">
          <a:xfrm>
            <a:off x="6072198" y="4572008"/>
            <a:ext cx="2062154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000" dirty="0" smtClean="0"/>
              <a:t>That</a:t>
            </a:r>
            <a:endParaRPr lang="en-US" sz="5000" dirty="0"/>
          </a:p>
        </p:txBody>
      </p:sp>
      <p:sp>
        <p:nvSpPr>
          <p:cNvPr id="20" name="Text Box 9"/>
          <p:cNvSpPr txBox="1">
            <a:spLocks noChangeArrowheads="1"/>
          </p:cNvSpPr>
          <p:nvPr/>
        </p:nvSpPr>
        <p:spPr bwMode="auto">
          <a:xfrm>
            <a:off x="6072198" y="5572140"/>
            <a:ext cx="2062154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000" dirty="0" smtClean="0"/>
              <a:t>Those</a:t>
            </a:r>
            <a:endParaRPr lang="en-US" sz="5000" dirty="0"/>
          </a:p>
        </p:txBody>
      </p:sp>
      <p:pic>
        <p:nvPicPr>
          <p:cNvPr id="21" name="Picture 20" descr="http://thumb10.shutterstock.com/photos/thumb_small/655831/655831,1287629846,10.jpg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214290"/>
            <a:ext cx="939800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rg_hi" descr="http://t3.gstatic.com/images?q=tbn:ANd9GcQRvfLfi04yKp7XTz-PYPir0vGBk5PdAq7DmJkzSklRlGGVuaHe">
            <a:hlinkClick r:id="rId4"/>
          </p:cNvPr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643042" y="0"/>
            <a:ext cx="2500330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Text Box 6"/>
          <p:cNvSpPr txBox="1">
            <a:spLocks noChangeArrowheads="1"/>
          </p:cNvSpPr>
          <p:nvPr/>
        </p:nvSpPr>
        <p:spPr bwMode="auto">
          <a:xfrm>
            <a:off x="571472" y="2357430"/>
            <a:ext cx="1071570" cy="400110"/>
          </a:xfrm>
          <a:prstGeom prst="rect">
            <a:avLst/>
          </a:prstGeom>
          <a:noFill/>
          <a:ln w="38100" cmpd="dbl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/>
              <a:t>Speaker</a:t>
            </a:r>
            <a:endParaRPr lang="en-US" sz="2000" dirty="0"/>
          </a:p>
        </p:txBody>
      </p:sp>
      <p:sp>
        <p:nvSpPr>
          <p:cNvPr id="24" name="Text Box 6"/>
          <p:cNvSpPr txBox="1">
            <a:spLocks noChangeArrowheads="1"/>
          </p:cNvSpPr>
          <p:nvPr/>
        </p:nvSpPr>
        <p:spPr bwMode="auto">
          <a:xfrm>
            <a:off x="1785918" y="2357430"/>
            <a:ext cx="2500330" cy="400110"/>
          </a:xfrm>
          <a:prstGeom prst="rect">
            <a:avLst/>
          </a:prstGeom>
          <a:noFill/>
          <a:ln w="38100" cmpd="dbl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/>
              <a:t>Ted David Gloria Lisa</a:t>
            </a:r>
            <a:endParaRPr lang="en-US" sz="2000" dirty="0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EC3DF-D801-49B5-AE5C-2CA3FEC8B63F}" type="slidenum">
              <a:rPr lang="en-CA" smtClean="0"/>
              <a:pPr/>
              <a:t>11</a:t>
            </a:fld>
            <a:endParaRPr lang="en-CA"/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3" name="AutoShape 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928662" y="4714884"/>
            <a:ext cx="762000" cy="642942"/>
          </a:xfrm>
          <a:prstGeom prst="actionButtonBlank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 dirty="0" smtClean="0"/>
              <a:t>a</a:t>
            </a:r>
            <a:endParaRPr lang="en-US" dirty="0"/>
          </a:p>
        </p:txBody>
      </p:sp>
      <p:sp>
        <p:nvSpPr>
          <p:cNvPr id="66566" name="Text Box 6"/>
          <p:cNvSpPr txBox="1">
            <a:spLocks noChangeArrowheads="1"/>
          </p:cNvSpPr>
          <p:nvPr/>
        </p:nvSpPr>
        <p:spPr bwMode="auto">
          <a:xfrm>
            <a:off x="285720" y="3214686"/>
            <a:ext cx="8077200" cy="1015663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800" dirty="0"/>
              <a:t>2</a:t>
            </a:r>
            <a:r>
              <a:rPr lang="en-US" sz="5800" dirty="0" smtClean="0"/>
              <a:t>. </a:t>
            </a:r>
            <a:r>
              <a:rPr lang="en-US" sz="5000" dirty="0" smtClean="0"/>
              <a:t>_____ is my friend Lisa.</a:t>
            </a:r>
            <a:endParaRPr lang="en-US" sz="5000" dirty="0"/>
          </a:p>
        </p:txBody>
      </p:sp>
      <p:sp>
        <p:nvSpPr>
          <p:cNvPr id="66569" name="Text Box 9"/>
          <p:cNvSpPr txBox="1">
            <a:spLocks noChangeArrowheads="1"/>
          </p:cNvSpPr>
          <p:nvPr/>
        </p:nvSpPr>
        <p:spPr bwMode="auto">
          <a:xfrm>
            <a:off x="1785918" y="4572008"/>
            <a:ext cx="2062154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000" dirty="0" smtClean="0"/>
              <a:t>This</a:t>
            </a:r>
            <a:endParaRPr lang="en-US" sz="5000" dirty="0"/>
          </a:p>
        </p:txBody>
      </p:sp>
      <p:sp>
        <p:nvSpPr>
          <p:cNvPr id="12" name="Text Box 6"/>
          <p:cNvSpPr txBox="1">
            <a:spLocks noChangeArrowheads="1"/>
          </p:cNvSpPr>
          <p:nvPr/>
        </p:nvSpPr>
        <p:spPr bwMode="auto">
          <a:xfrm>
            <a:off x="571472" y="6581001"/>
            <a:ext cx="8077200" cy="276999"/>
          </a:xfrm>
          <a:prstGeom prst="rect">
            <a:avLst/>
          </a:prstGeom>
          <a:noFill/>
          <a:ln w="38100" cmpd="dbl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dirty="0" smtClean="0"/>
              <a:t>© Jenny C. La 2013. </a:t>
            </a:r>
            <a:r>
              <a:rPr lang="en-US" sz="1200" i="1" dirty="0" smtClean="0"/>
              <a:t>This, That, These, Those</a:t>
            </a:r>
            <a:r>
              <a:rPr lang="en-US" sz="1200" dirty="0" smtClean="0"/>
              <a:t> Lesson and Quiz. </a:t>
            </a:r>
            <a:endParaRPr lang="en-US" sz="1200" dirty="0"/>
          </a:p>
        </p:txBody>
      </p:sp>
      <p:sp>
        <p:nvSpPr>
          <p:cNvPr id="15" name="Text Box 9"/>
          <p:cNvSpPr txBox="1">
            <a:spLocks noChangeArrowheads="1"/>
          </p:cNvSpPr>
          <p:nvPr/>
        </p:nvSpPr>
        <p:spPr bwMode="auto">
          <a:xfrm>
            <a:off x="1785918" y="5572140"/>
            <a:ext cx="2062154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000" dirty="0" smtClean="0"/>
              <a:t>These</a:t>
            </a:r>
            <a:endParaRPr lang="en-US" sz="5000" dirty="0"/>
          </a:p>
        </p:txBody>
      </p:sp>
      <p:sp>
        <p:nvSpPr>
          <p:cNvPr id="16" name="AutoShape 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928662" y="5715016"/>
            <a:ext cx="762000" cy="642942"/>
          </a:xfrm>
          <a:prstGeom prst="actionButtonBlank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 dirty="0"/>
              <a:t>b</a:t>
            </a:r>
            <a:endParaRPr lang="en-US" dirty="0"/>
          </a:p>
        </p:txBody>
      </p:sp>
      <p:sp>
        <p:nvSpPr>
          <p:cNvPr id="17" name="AutoShape 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214942" y="5715016"/>
            <a:ext cx="762000" cy="642942"/>
          </a:xfrm>
          <a:prstGeom prst="actionButtonBlank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 dirty="0"/>
              <a:t>d</a:t>
            </a:r>
            <a:endParaRPr lang="en-US" dirty="0"/>
          </a:p>
        </p:txBody>
      </p:sp>
      <p:sp>
        <p:nvSpPr>
          <p:cNvPr id="18" name="AutoShape 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214942" y="4714884"/>
            <a:ext cx="762000" cy="642942"/>
          </a:xfrm>
          <a:prstGeom prst="actionButtonBlank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 dirty="0"/>
              <a:t>c</a:t>
            </a:r>
            <a:endParaRPr lang="en-US" dirty="0"/>
          </a:p>
        </p:txBody>
      </p:sp>
      <p:sp>
        <p:nvSpPr>
          <p:cNvPr id="19" name="Text Box 9"/>
          <p:cNvSpPr txBox="1">
            <a:spLocks noChangeArrowheads="1"/>
          </p:cNvSpPr>
          <p:nvPr/>
        </p:nvSpPr>
        <p:spPr bwMode="auto">
          <a:xfrm>
            <a:off x="6072198" y="4572008"/>
            <a:ext cx="2062154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000" dirty="0" smtClean="0"/>
              <a:t>That</a:t>
            </a:r>
            <a:endParaRPr lang="en-US" sz="5000" dirty="0"/>
          </a:p>
        </p:txBody>
      </p:sp>
      <p:sp>
        <p:nvSpPr>
          <p:cNvPr id="20" name="Text Box 9"/>
          <p:cNvSpPr txBox="1">
            <a:spLocks noChangeArrowheads="1"/>
          </p:cNvSpPr>
          <p:nvPr/>
        </p:nvSpPr>
        <p:spPr bwMode="auto">
          <a:xfrm>
            <a:off x="6072198" y="5572140"/>
            <a:ext cx="2062154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000" dirty="0" smtClean="0"/>
              <a:t>Those</a:t>
            </a:r>
            <a:endParaRPr lang="en-US" sz="5000" dirty="0"/>
          </a:p>
        </p:txBody>
      </p:sp>
      <p:pic>
        <p:nvPicPr>
          <p:cNvPr id="21" name="Picture 20" descr="http://thumb10.shutterstock.com/photos/thumb_small/655831/655831,1287629846,10.jpg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214290"/>
            <a:ext cx="939800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rg_hi" descr="http://t3.gstatic.com/images?q=tbn:ANd9GcQRvfLfi04yKp7XTz-PYPir0vGBk5PdAq7DmJkzSklRlGGVuaHe">
            <a:hlinkClick r:id="rId4"/>
          </p:cNvPr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500694" y="0"/>
            <a:ext cx="2500330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Text Box 6"/>
          <p:cNvSpPr txBox="1">
            <a:spLocks noChangeArrowheads="1"/>
          </p:cNvSpPr>
          <p:nvPr/>
        </p:nvSpPr>
        <p:spPr bwMode="auto">
          <a:xfrm>
            <a:off x="5643570" y="2357430"/>
            <a:ext cx="2500330" cy="400110"/>
          </a:xfrm>
          <a:prstGeom prst="rect">
            <a:avLst/>
          </a:prstGeom>
          <a:noFill/>
          <a:ln w="38100" cmpd="dbl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/>
              <a:t>Ted David Gloria Lisa</a:t>
            </a:r>
            <a:endParaRPr lang="en-US" sz="2000" dirty="0"/>
          </a:p>
        </p:txBody>
      </p:sp>
      <p:sp>
        <p:nvSpPr>
          <p:cNvPr id="24" name="Text Box 6"/>
          <p:cNvSpPr txBox="1">
            <a:spLocks noChangeArrowheads="1"/>
          </p:cNvSpPr>
          <p:nvPr/>
        </p:nvSpPr>
        <p:spPr bwMode="auto">
          <a:xfrm>
            <a:off x="571472" y="2357430"/>
            <a:ext cx="1071570" cy="400110"/>
          </a:xfrm>
          <a:prstGeom prst="rect">
            <a:avLst/>
          </a:prstGeom>
          <a:noFill/>
          <a:ln w="38100" cmpd="dbl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/>
              <a:t>Speaker</a:t>
            </a:r>
            <a:endParaRPr lang="en-US" sz="2000" dirty="0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EC3DF-D801-49B5-AE5C-2CA3FEC8B63F}" type="slidenum">
              <a:rPr lang="en-CA" smtClean="0"/>
              <a:pPr/>
              <a:t>12</a:t>
            </a:fld>
            <a:endParaRPr lang="en-CA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3" name="AutoShape 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928662" y="4714884"/>
            <a:ext cx="762000" cy="642942"/>
          </a:xfrm>
          <a:prstGeom prst="actionButtonBlank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 dirty="0" smtClean="0"/>
              <a:t>a</a:t>
            </a:r>
            <a:endParaRPr lang="en-US" dirty="0"/>
          </a:p>
        </p:txBody>
      </p:sp>
      <p:sp>
        <p:nvSpPr>
          <p:cNvPr id="66566" name="Text Box 6"/>
          <p:cNvSpPr txBox="1">
            <a:spLocks noChangeArrowheads="1"/>
          </p:cNvSpPr>
          <p:nvPr/>
        </p:nvSpPr>
        <p:spPr bwMode="auto">
          <a:xfrm>
            <a:off x="285720" y="2857496"/>
            <a:ext cx="8077200" cy="1754326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800" dirty="0"/>
              <a:t>2</a:t>
            </a:r>
            <a:r>
              <a:rPr lang="en-US" sz="5800" dirty="0" smtClean="0"/>
              <a:t>. </a:t>
            </a:r>
            <a:r>
              <a:rPr lang="en-US" sz="5800" i="1" u="sng" dirty="0" smtClean="0"/>
              <a:t>That</a:t>
            </a:r>
            <a:r>
              <a:rPr lang="en-US" sz="5000" dirty="0" smtClean="0"/>
              <a:t> </a:t>
            </a:r>
            <a:r>
              <a:rPr lang="en-US" sz="5000" u="sng" dirty="0" smtClean="0"/>
              <a:t>is</a:t>
            </a:r>
            <a:r>
              <a:rPr lang="en-US" sz="5000" dirty="0" smtClean="0"/>
              <a:t> my friend Lisa. </a:t>
            </a:r>
            <a:r>
              <a:rPr lang="en-US" sz="5000" i="1" dirty="0" smtClean="0"/>
              <a:t>(singular + far)</a:t>
            </a:r>
            <a:endParaRPr lang="en-US" sz="5000" i="1" dirty="0"/>
          </a:p>
        </p:txBody>
      </p:sp>
      <p:sp>
        <p:nvSpPr>
          <p:cNvPr id="66569" name="Text Box 9"/>
          <p:cNvSpPr txBox="1">
            <a:spLocks noChangeArrowheads="1"/>
          </p:cNvSpPr>
          <p:nvPr/>
        </p:nvSpPr>
        <p:spPr bwMode="auto">
          <a:xfrm>
            <a:off x="1785918" y="4572008"/>
            <a:ext cx="2062154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000" dirty="0" smtClean="0"/>
              <a:t>This</a:t>
            </a:r>
            <a:endParaRPr lang="en-US" sz="5000" dirty="0"/>
          </a:p>
        </p:txBody>
      </p:sp>
      <p:sp>
        <p:nvSpPr>
          <p:cNvPr id="12" name="Text Box 6"/>
          <p:cNvSpPr txBox="1">
            <a:spLocks noChangeArrowheads="1"/>
          </p:cNvSpPr>
          <p:nvPr/>
        </p:nvSpPr>
        <p:spPr bwMode="auto">
          <a:xfrm>
            <a:off x="571472" y="6581001"/>
            <a:ext cx="8077200" cy="276999"/>
          </a:xfrm>
          <a:prstGeom prst="rect">
            <a:avLst/>
          </a:prstGeom>
          <a:noFill/>
          <a:ln w="38100" cmpd="dbl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dirty="0" smtClean="0"/>
              <a:t>© Jenny C. La 2013. </a:t>
            </a:r>
            <a:r>
              <a:rPr lang="en-US" sz="1200" i="1" dirty="0" smtClean="0"/>
              <a:t>This, That, These, Those</a:t>
            </a:r>
            <a:r>
              <a:rPr lang="en-US" sz="1200" dirty="0" smtClean="0"/>
              <a:t> Lesson and Quiz. </a:t>
            </a:r>
            <a:endParaRPr lang="en-US" sz="1200" dirty="0"/>
          </a:p>
        </p:txBody>
      </p:sp>
      <p:sp>
        <p:nvSpPr>
          <p:cNvPr id="14" name="Rectangle 13"/>
          <p:cNvSpPr/>
          <p:nvPr/>
        </p:nvSpPr>
        <p:spPr>
          <a:xfrm>
            <a:off x="4286248" y="4429132"/>
            <a:ext cx="92869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000" b="1" dirty="0" smtClean="0">
                <a:solidFill>
                  <a:srgbClr val="00B050"/>
                </a:solidFill>
                <a:latin typeface="Lucida Calligraphy"/>
              </a:rPr>
              <a:t>√</a:t>
            </a:r>
            <a:endParaRPr lang="en-CA" sz="6000" dirty="0">
              <a:solidFill>
                <a:srgbClr val="00B050"/>
              </a:solidFill>
            </a:endParaRPr>
          </a:p>
        </p:txBody>
      </p:sp>
      <p:sp>
        <p:nvSpPr>
          <p:cNvPr id="15" name="Text Box 9"/>
          <p:cNvSpPr txBox="1">
            <a:spLocks noChangeArrowheads="1"/>
          </p:cNvSpPr>
          <p:nvPr/>
        </p:nvSpPr>
        <p:spPr bwMode="auto">
          <a:xfrm>
            <a:off x="1785918" y="5572140"/>
            <a:ext cx="2062154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000" dirty="0" smtClean="0"/>
              <a:t>These</a:t>
            </a:r>
            <a:endParaRPr lang="en-US" sz="5000" dirty="0"/>
          </a:p>
        </p:txBody>
      </p:sp>
      <p:sp>
        <p:nvSpPr>
          <p:cNvPr id="16" name="AutoShape 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928662" y="5715016"/>
            <a:ext cx="762000" cy="642942"/>
          </a:xfrm>
          <a:prstGeom prst="actionButtonBlank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 dirty="0"/>
              <a:t>b</a:t>
            </a:r>
            <a:endParaRPr lang="en-US" dirty="0"/>
          </a:p>
        </p:txBody>
      </p:sp>
      <p:sp>
        <p:nvSpPr>
          <p:cNvPr id="17" name="AutoShape 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214942" y="5715016"/>
            <a:ext cx="762000" cy="642942"/>
          </a:xfrm>
          <a:prstGeom prst="actionButtonBlank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 dirty="0"/>
              <a:t>d</a:t>
            </a:r>
            <a:endParaRPr lang="en-US" dirty="0"/>
          </a:p>
        </p:txBody>
      </p:sp>
      <p:sp>
        <p:nvSpPr>
          <p:cNvPr id="18" name="AutoShape 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214942" y="4714884"/>
            <a:ext cx="762000" cy="642942"/>
          </a:xfrm>
          <a:prstGeom prst="actionButtonBlank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 dirty="0"/>
              <a:t>c</a:t>
            </a:r>
            <a:endParaRPr lang="en-US" dirty="0"/>
          </a:p>
        </p:txBody>
      </p:sp>
      <p:sp>
        <p:nvSpPr>
          <p:cNvPr id="19" name="Text Box 9"/>
          <p:cNvSpPr txBox="1">
            <a:spLocks noChangeArrowheads="1"/>
          </p:cNvSpPr>
          <p:nvPr/>
        </p:nvSpPr>
        <p:spPr bwMode="auto">
          <a:xfrm>
            <a:off x="6072198" y="4572008"/>
            <a:ext cx="2062154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000" dirty="0" smtClean="0"/>
              <a:t>That</a:t>
            </a:r>
            <a:endParaRPr lang="en-US" sz="5000" dirty="0"/>
          </a:p>
        </p:txBody>
      </p:sp>
      <p:sp>
        <p:nvSpPr>
          <p:cNvPr id="20" name="Text Box 9"/>
          <p:cNvSpPr txBox="1">
            <a:spLocks noChangeArrowheads="1"/>
          </p:cNvSpPr>
          <p:nvPr/>
        </p:nvSpPr>
        <p:spPr bwMode="auto">
          <a:xfrm>
            <a:off x="6072198" y="5572140"/>
            <a:ext cx="2062154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000" dirty="0" smtClean="0"/>
              <a:t>Those</a:t>
            </a:r>
            <a:endParaRPr lang="en-US" sz="5000" dirty="0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EC3DF-D801-49B5-AE5C-2CA3FEC8B63F}" type="slidenum">
              <a:rPr lang="en-CA" smtClean="0"/>
              <a:pPr/>
              <a:t>13</a:t>
            </a:fld>
            <a:endParaRPr lang="en-CA"/>
          </a:p>
        </p:txBody>
      </p:sp>
      <p:pic>
        <p:nvPicPr>
          <p:cNvPr id="22" name="Picture 21" descr="http://thumb10.shutterstock.com/photos/thumb_small/655831/655831,1287629846,10.jpg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214290"/>
            <a:ext cx="939800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Text Box 6"/>
          <p:cNvSpPr txBox="1">
            <a:spLocks noChangeArrowheads="1"/>
          </p:cNvSpPr>
          <p:nvPr/>
        </p:nvSpPr>
        <p:spPr bwMode="auto">
          <a:xfrm>
            <a:off x="571472" y="2357430"/>
            <a:ext cx="1071570" cy="400110"/>
          </a:xfrm>
          <a:prstGeom prst="rect">
            <a:avLst/>
          </a:prstGeom>
          <a:noFill/>
          <a:ln w="38100" cmpd="dbl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/>
              <a:t>Speaker</a:t>
            </a:r>
            <a:endParaRPr lang="en-US" sz="2000" dirty="0"/>
          </a:p>
        </p:txBody>
      </p:sp>
      <p:pic>
        <p:nvPicPr>
          <p:cNvPr id="24" name="rg_hi" descr="http://t3.gstatic.com/images?q=tbn:ANd9GcQRvfLfi04yKp7XTz-PYPir0vGBk5PdAq7DmJkzSklRlGGVuaHe">
            <a:hlinkClick r:id="rId4"/>
          </p:cNvPr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500694" y="0"/>
            <a:ext cx="2500330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" name="Text Box 6"/>
          <p:cNvSpPr txBox="1">
            <a:spLocks noChangeArrowheads="1"/>
          </p:cNvSpPr>
          <p:nvPr/>
        </p:nvSpPr>
        <p:spPr bwMode="auto">
          <a:xfrm>
            <a:off x="5643570" y="2357430"/>
            <a:ext cx="2500330" cy="400110"/>
          </a:xfrm>
          <a:prstGeom prst="rect">
            <a:avLst/>
          </a:prstGeom>
          <a:noFill/>
          <a:ln w="38100" cmpd="dbl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/>
              <a:t>Ted David Gloria Lisa</a:t>
            </a:r>
            <a:endParaRPr lang="en-US" sz="2000" dirty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3" name="AutoShape 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928662" y="4714884"/>
            <a:ext cx="762000" cy="642942"/>
          </a:xfrm>
          <a:prstGeom prst="actionButtonBlank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 dirty="0" smtClean="0"/>
              <a:t>a</a:t>
            </a:r>
            <a:endParaRPr lang="en-US" dirty="0"/>
          </a:p>
        </p:txBody>
      </p:sp>
      <p:sp>
        <p:nvSpPr>
          <p:cNvPr id="66566" name="Text Box 6"/>
          <p:cNvSpPr txBox="1">
            <a:spLocks noChangeArrowheads="1"/>
          </p:cNvSpPr>
          <p:nvPr/>
        </p:nvSpPr>
        <p:spPr bwMode="auto">
          <a:xfrm>
            <a:off x="285720" y="2857496"/>
            <a:ext cx="8077200" cy="1754326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800" dirty="0"/>
              <a:t>3</a:t>
            </a:r>
            <a:r>
              <a:rPr lang="en-US" sz="5800" dirty="0" smtClean="0"/>
              <a:t>. </a:t>
            </a:r>
            <a:r>
              <a:rPr lang="en-US" sz="5000" dirty="0" smtClean="0"/>
              <a:t>_____ are my friends Ted      and David.</a:t>
            </a:r>
            <a:endParaRPr lang="en-US" sz="5000" dirty="0"/>
          </a:p>
        </p:txBody>
      </p:sp>
      <p:sp>
        <p:nvSpPr>
          <p:cNvPr id="66569" name="Text Box 9"/>
          <p:cNvSpPr txBox="1">
            <a:spLocks noChangeArrowheads="1"/>
          </p:cNvSpPr>
          <p:nvPr/>
        </p:nvSpPr>
        <p:spPr bwMode="auto">
          <a:xfrm>
            <a:off x="1785918" y="4572008"/>
            <a:ext cx="2062154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000" dirty="0" smtClean="0"/>
              <a:t>This</a:t>
            </a:r>
            <a:endParaRPr lang="en-US" sz="5000" dirty="0"/>
          </a:p>
        </p:txBody>
      </p:sp>
      <p:sp>
        <p:nvSpPr>
          <p:cNvPr id="12" name="Text Box 6"/>
          <p:cNvSpPr txBox="1">
            <a:spLocks noChangeArrowheads="1"/>
          </p:cNvSpPr>
          <p:nvPr/>
        </p:nvSpPr>
        <p:spPr bwMode="auto">
          <a:xfrm>
            <a:off x="571472" y="6581001"/>
            <a:ext cx="8077200" cy="276999"/>
          </a:xfrm>
          <a:prstGeom prst="rect">
            <a:avLst/>
          </a:prstGeom>
          <a:noFill/>
          <a:ln w="38100" cmpd="dbl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dirty="0" smtClean="0"/>
              <a:t>© Jenny C. La 2013. </a:t>
            </a:r>
            <a:r>
              <a:rPr lang="en-US" sz="1200" i="1" dirty="0" smtClean="0"/>
              <a:t>This, That, These, Those</a:t>
            </a:r>
            <a:r>
              <a:rPr lang="en-US" sz="1200" dirty="0" smtClean="0"/>
              <a:t> Lesson and Quiz. </a:t>
            </a:r>
            <a:endParaRPr lang="en-US" sz="1200" dirty="0"/>
          </a:p>
        </p:txBody>
      </p:sp>
      <p:sp>
        <p:nvSpPr>
          <p:cNvPr id="15" name="Text Box 9"/>
          <p:cNvSpPr txBox="1">
            <a:spLocks noChangeArrowheads="1"/>
          </p:cNvSpPr>
          <p:nvPr/>
        </p:nvSpPr>
        <p:spPr bwMode="auto">
          <a:xfrm>
            <a:off x="1785918" y="5572140"/>
            <a:ext cx="2062154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000" dirty="0" smtClean="0"/>
              <a:t>These</a:t>
            </a:r>
            <a:endParaRPr lang="en-US" sz="5000" dirty="0"/>
          </a:p>
        </p:txBody>
      </p:sp>
      <p:sp>
        <p:nvSpPr>
          <p:cNvPr id="16" name="AutoShape 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928662" y="5715016"/>
            <a:ext cx="762000" cy="642942"/>
          </a:xfrm>
          <a:prstGeom prst="actionButtonBlank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 dirty="0"/>
              <a:t>b</a:t>
            </a:r>
            <a:endParaRPr lang="en-US" dirty="0"/>
          </a:p>
        </p:txBody>
      </p:sp>
      <p:sp>
        <p:nvSpPr>
          <p:cNvPr id="17" name="AutoShape 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214942" y="5715016"/>
            <a:ext cx="762000" cy="642942"/>
          </a:xfrm>
          <a:prstGeom prst="actionButtonBlank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 dirty="0"/>
              <a:t>d</a:t>
            </a:r>
            <a:endParaRPr lang="en-US" dirty="0"/>
          </a:p>
        </p:txBody>
      </p:sp>
      <p:sp>
        <p:nvSpPr>
          <p:cNvPr id="18" name="AutoShape 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214942" y="4714884"/>
            <a:ext cx="762000" cy="642942"/>
          </a:xfrm>
          <a:prstGeom prst="actionButtonBlank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 dirty="0"/>
              <a:t>c</a:t>
            </a:r>
            <a:endParaRPr lang="en-US" dirty="0"/>
          </a:p>
        </p:txBody>
      </p:sp>
      <p:sp>
        <p:nvSpPr>
          <p:cNvPr id="19" name="Text Box 9"/>
          <p:cNvSpPr txBox="1">
            <a:spLocks noChangeArrowheads="1"/>
          </p:cNvSpPr>
          <p:nvPr/>
        </p:nvSpPr>
        <p:spPr bwMode="auto">
          <a:xfrm>
            <a:off x="6072198" y="4572008"/>
            <a:ext cx="2062154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000" dirty="0" smtClean="0"/>
              <a:t>That</a:t>
            </a:r>
            <a:endParaRPr lang="en-US" sz="5000" dirty="0"/>
          </a:p>
        </p:txBody>
      </p:sp>
      <p:sp>
        <p:nvSpPr>
          <p:cNvPr id="20" name="Text Box 9"/>
          <p:cNvSpPr txBox="1">
            <a:spLocks noChangeArrowheads="1"/>
          </p:cNvSpPr>
          <p:nvPr/>
        </p:nvSpPr>
        <p:spPr bwMode="auto">
          <a:xfrm>
            <a:off x="6072198" y="5572140"/>
            <a:ext cx="2062154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000" dirty="0" smtClean="0"/>
              <a:t>Those</a:t>
            </a:r>
            <a:endParaRPr lang="en-US" sz="5000" dirty="0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EC3DF-D801-49B5-AE5C-2CA3FEC8B63F}" type="slidenum">
              <a:rPr lang="en-CA" smtClean="0"/>
              <a:pPr/>
              <a:t>14</a:t>
            </a:fld>
            <a:endParaRPr lang="en-CA"/>
          </a:p>
        </p:txBody>
      </p:sp>
      <p:pic>
        <p:nvPicPr>
          <p:cNvPr id="22" name="Picture 21" descr="http://thumb10.shutterstock.com/photos/thumb_small/655831/655831,1287629846,10.jpg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214290"/>
            <a:ext cx="939800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Text Box 6"/>
          <p:cNvSpPr txBox="1">
            <a:spLocks noChangeArrowheads="1"/>
          </p:cNvSpPr>
          <p:nvPr/>
        </p:nvSpPr>
        <p:spPr bwMode="auto">
          <a:xfrm>
            <a:off x="571472" y="2357430"/>
            <a:ext cx="1071570" cy="400110"/>
          </a:xfrm>
          <a:prstGeom prst="rect">
            <a:avLst/>
          </a:prstGeom>
          <a:noFill/>
          <a:ln w="38100" cmpd="dbl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/>
              <a:t>Speaker</a:t>
            </a:r>
            <a:endParaRPr lang="en-US" sz="2000" dirty="0"/>
          </a:p>
        </p:txBody>
      </p:sp>
      <p:pic>
        <p:nvPicPr>
          <p:cNvPr id="24" name="rg_hi" descr="http://t3.gstatic.com/images?q=tbn:ANd9GcQRvfLfi04yKp7XTz-PYPir0vGBk5PdAq7DmJkzSklRlGGVuaHe">
            <a:hlinkClick r:id="rId4"/>
          </p:cNvPr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643042" y="0"/>
            <a:ext cx="2500330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" name="Text Box 6"/>
          <p:cNvSpPr txBox="1">
            <a:spLocks noChangeArrowheads="1"/>
          </p:cNvSpPr>
          <p:nvPr/>
        </p:nvSpPr>
        <p:spPr bwMode="auto">
          <a:xfrm>
            <a:off x="1785918" y="2357430"/>
            <a:ext cx="2500330" cy="400110"/>
          </a:xfrm>
          <a:prstGeom prst="rect">
            <a:avLst/>
          </a:prstGeom>
          <a:noFill/>
          <a:ln w="38100" cmpd="dbl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/>
              <a:t>Ted David Gloria Lisa</a:t>
            </a:r>
            <a:endParaRPr lang="en-US" sz="20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3" name="AutoShape 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928662" y="4714884"/>
            <a:ext cx="762000" cy="642942"/>
          </a:xfrm>
          <a:prstGeom prst="actionButtonBlank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 dirty="0" smtClean="0"/>
              <a:t>a</a:t>
            </a:r>
            <a:endParaRPr lang="en-US" dirty="0"/>
          </a:p>
        </p:txBody>
      </p:sp>
      <p:sp>
        <p:nvSpPr>
          <p:cNvPr id="66566" name="Text Box 6"/>
          <p:cNvSpPr txBox="1">
            <a:spLocks noChangeArrowheads="1"/>
          </p:cNvSpPr>
          <p:nvPr/>
        </p:nvSpPr>
        <p:spPr bwMode="auto">
          <a:xfrm>
            <a:off x="285720" y="2857496"/>
            <a:ext cx="8077200" cy="1754326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800" dirty="0"/>
              <a:t>3</a:t>
            </a:r>
            <a:r>
              <a:rPr lang="en-US" sz="5800" dirty="0" smtClean="0"/>
              <a:t>. </a:t>
            </a:r>
            <a:r>
              <a:rPr lang="en-US" sz="5800" i="1" u="sng" dirty="0" smtClean="0"/>
              <a:t>These</a:t>
            </a:r>
            <a:r>
              <a:rPr lang="en-US" sz="5000" dirty="0" smtClean="0"/>
              <a:t> </a:t>
            </a:r>
            <a:r>
              <a:rPr lang="en-US" sz="5000" u="sng" dirty="0" smtClean="0"/>
              <a:t>are</a:t>
            </a:r>
            <a:r>
              <a:rPr lang="en-US" sz="5000" dirty="0" smtClean="0"/>
              <a:t> my friend</a:t>
            </a:r>
            <a:r>
              <a:rPr lang="en-US" sz="5000" i="1" u="sng" dirty="0" smtClean="0"/>
              <a:t>s</a:t>
            </a:r>
            <a:r>
              <a:rPr lang="en-US" sz="5000" dirty="0" smtClean="0"/>
              <a:t> Ted      and David. </a:t>
            </a:r>
            <a:r>
              <a:rPr lang="en-US" sz="5000" i="1" dirty="0" smtClean="0"/>
              <a:t>(plural + near)</a:t>
            </a:r>
            <a:endParaRPr lang="en-US" sz="5000" i="1" dirty="0"/>
          </a:p>
        </p:txBody>
      </p:sp>
      <p:sp>
        <p:nvSpPr>
          <p:cNvPr id="66569" name="Text Box 9"/>
          <p:cNvSpPr txBox="1">
            <a:spLocks noChangeArrowheads="1"/>
          </p:cNvSpPr>
          <p:nvPr/>
        </p:nvSpPr>
        <p:spPr bwMode="auto">
          <a:xfrm>
            <a:off x="1785918" y="4572008"/>
            <a:ext cx="2062154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000" dirty="0" smtClean="0"/>
              <a:t>This</a:t>
            </a:r>
            <a:endParaRPr lang="en-US" sz="5000" dirty="0"/>
          </a:p>
        </p:txBody>
      </p:sp>
      <p:sp>
        <p:nvSpPr>
          <p:cNvPr id="12" name="Text Box 6"/>
          <p:cNvSpPr txBox="1">
            <a:spLocks noChangeArrowheads="1"/>
          </p:cNvSpPr>
          <p:nvPr/>
        </p:nvSpPr>
        <p:spPr bwMode="auto">
          <a:xfrm>
            <a:off x="571472" y="6581001"/>
            <a:ext cx="8077200" cy="276999"/>
          </a:xfrm>
          <a:prstGeom prst="rect">
            <a:avLst/>
          </a:prstGeom>
          <a:noFill/>
          <a:ln w="38100" cmpd="dbl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dirty="0" smtClean="0"/>
              <a:t>© Jenny C. La 2013. </a:t>
            </a:r>
            <a:r>
              <a:rPr lang="en-US" sz="1200" i="1" dirty="0" smtClean="0"/>
              <a:t>This, That, These, Those</a:t>
            </a:r>
            <a:r>
              <a:rPr lang="en-US" sz="1200" dirty="0" smtClean="0"/>
              <a:t> Lesson and Quiz. </a:t>
            </a:r>
            <a:endParaRPr lang="en-US" sz="1200" dirty="0"/>
          </a:p>
        </p:txBody>
      </p:sp>
      <p:sp>
        <p:nvSpPr>
          <p:cNvPr id="15" name="Text Box 9"/>
          <p:cNvSpPr txBox="1">
            <a:spLocks noChangeArrowheads="1"/>
          </p:cNvSpPr>
          <p:nvPr/>
        </p:nvSpPr>
        <p:spPr bwMode="auto">
          <a:xfrm>
            <a:off x="1785918" y="5572140"/>
            <a:ext cx="2062154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000" dirty="0" smtClean="0"/>
              <a:t>These</a:t>
            </a:r>
            <a:endParaRPr lang="en-US" sz="5000" dirty="0"/>
          </a:p>
        </p:txBody>
      </p:sp>
      <p:sp>
        <p:nvSpPr>
          <p:cNvPr id="16" name="AutoShape 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928662" y="5715016"/>
            <a:ext cx="762000" cy="642942"/>
          </a:xfrm>
          <a:prstGeom prst="actionButtonBlank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 dirty="0"/>
              <a:t>b</a:t>
            </a:r>
            <a:endParaRPr lang="en-US" dirty="0"/>
          </a:p>
        </p:txBody>
      </p:sp>
      <p:sp>
        <p:nvSpPr>
          <p:cNvPr id="17" name="AutoShape 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214942" y="5715016"/>
            <a:ext cx="762000" cy="642942"/>
          </a:xfrm>
          <a:prstGeom prst="actionButtonBlank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 dirty="0"/>
              <a:t>d</a:t>
            </a:r>
            <a:endParaRPr lang="en-US" dirty="0"/>
          </a:p>
        </p:txBody>
      </p:sp>
      <p:sp>
        <p:nvSpPr>
          <p:cNvPr id="18" name="AutoShape 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214942" y="4714884"/>
            <a:ext cx="762000" cy="642942"/>
          </a:xfrm>
          <a:prstGeom prst="actionButtonBlank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 dirty="0"/>
              <a:t>c</a:t>
            </a:r>
            <a:endParaRPr lang="en-US" dirty="0"/>
          </a:p>
        </p:txBody>
      </p:sp>
      <p:sp>
        <p:nvSpPr>
          <p:cNvPr id="19" name="Text Box 9"/>
          <p:cNvSpPr txBox="1">
            <a:spLocks noChangeArrowheads="1"/>
          </p:cNvSpPr>
          <p:nvPr/>
        </p:nvSpPr>
        <p:spPr bwMode="auto">
          <a:xfrm>
            <a:off x="6072198" y="4572008"/>
            <a:ext cx="2062154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000" dirty="0" smtClean="0"/>
              <a:t>That</a:t>
            </a:r>
            <a:endParaRPr lang="en-US" sz="5000" dirty="0"/>
          </a:p>
        </p:txBody>
      </p:sp>
      <p:sp>
        <p:nvSpPr>
          <p:cNvPr id="20" name="Text Box 9"/>
          <p:cNvSpPr txBox="1">
            <a:spLocks noChangeArrowheads="1"/>
          </p:cNvSpPr>
          <p:nvPr/>
        </p:nvSpPr>
        <p:spPr bwMode="auto">
          <a:xfrm>
            <a:off x="6072198" y="5572140"/>
            <a:ext cx="2062154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000" dirty="0" smtClean="0"/>
              <a:t>Those</a:t>
            </a:r>
            <a:endParaRPr lang="en-US" sz="5000" dirty="0"/>
          </a:p>
        </p:txBody>
      </p:sp>
      <p:sp>
        <p:nvSpPr>
          <p:cNvPr id="13" name="Rectangle 12"/>
          <p:cNvSpPr/>
          <p:nvPr/>
        </p:nvSpPr>
        <p:spPr>
          <a:xfrm>
            <a:off x="0" y="5500702"/>
            <a:ext cx="92869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000" b="1" dirty="0" smtClean="0">
                <a:solidFill>
                  <a:srgbClr val="00B050"/>
                </a:solidFill>
                <a:latin typeface="Lucida Calligraphy"/>
              </a:rPr>
              <a:t>√</a:t>
            </a:r>
            <a:endParaRPr lang="en-CA" sz="6000" dirty="0">
              <a:solidFill>
                <a:srgbClr val="00B050"/>
              </a:solidFill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EC3DF-D801-49B5-AE5C-2CA3FEC8B63F}" type="slidenum">
              <a:rPr lang="en-CA" smtClean="0"/>
              <a:pPr/>
              <a:t>15</a:t>
            </a:fld>
            <a:endParaRPr lang="en-CA"/>
          </a:p>
        </p:txBody>
      </p:sp>
      <p:pic>
        <p:nvPicPr>
          <p:cNvPr id="21" name="Picture 20" descr="http://thumb10.shutterstock.com/photos/thumb_small/655831/655831,1287629846,10.jpg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214290"/>
            <a:ext cx="939800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Text Box 6"/>
          <p:cNvSpPr txBox="1">
            <a:spLocks noChangeArrowheads="1"/>
          </p:cNvSpPr>
          <p:nvPr/>
        </p:nvSpPr>
        <p:spPr bwMode="auto">
          <a:xfrm>
            <a:off x="571472" y="2357430"/>
            <a:ext cx="1071570" cy="400110"/>
          </a:xfrm>
          <a:prstGeom prst="rect">
            <a:avLst/>
          </a:prstGeom>
          <a:noFill/>
          <a:ln w="38100" cmpd="dbl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/>
              <a:t>Speaker</a:t>
            </a:r>
            <a:endParaRPr lang="en-US" sz="2000" dirty="0"/>
          </a:p>
        </p:txBody>
      </p:sp>
      <p:pic>
        <p:nvPicPr>
          <p:cNvPr id="23" name="rg_hi" descr="http://t3.gstatic.com/images?q=tbn:ANd9GcQRvfLfi04yKp7XTz-PYPir0vGBk5PdAq7DmJkzSklRlGGVuaHe">
            <a:hlinkClick r:id="rId4"/>
          </p:cNvPr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643042" y="0"/>
            <a:ext cx="2500330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" name="Text Box 6"/>
          <p:cNvSpPr txBox="1">
            <a:spLocks noChangeArrowheads="1"/>
          </p:cNvSpPr>
          <p:nvPr/>
        </p:nvSpPr>
        <p:spPr bwMode="auto">
          <a:xfrm>
            <a:off x="1785918" y="2357430"/>
            <a:ext cx="2500330" cy="400110"/>
          </a:xfrm>
          <a:prstGeom prst="rect">
            <a:avLst/>
          </a:prstGeom>
          <a:noFill/>
          <a:ln w="38100" cmpd="dbl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/>
              <a:t>Ted David Gloria Lisa</a:t>
            </a:r>
            <a:endParaRPr lang="en-US" sz="2000" dirty="0"/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3" name="AutoShape 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928662" y="4714884"/>
            <a:ext cx="762000" cy="642942"/>
          </a:xfrm>
          <a:prstGeom prst="actionButtonBlank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 dirty="0" smtClean="0"/>
              <a:t>a</a:t>
            </a:r>
            <a:endParaRPr lang="en-US" dirty="0"/>
          </a:p>
        </p:txBody>
      </p:sp>
      <p:sp>
        <p:nvSpPr>
          <p:cNvPr id="66566" name="Text Box 6"/>
          <p:cNvSpPr txBox="1">
            <a:spLocks noChangeArrowheads="1"/>
          </p:cNvSpPr>
          <p:nvPr/>
        </p:nvSpPr>
        <p:spPr bwMode="auto">
          <a:xfrm>
            <a:off x="285720" y="2857496"/>
            <a:ext cx="8077200" cy="1754326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800" dirty="0" smtClean="0"/>
              <a:t>4. </a:t>
            </a:r>
            <a:r>
              <a:rPr lang="en-US" sz="5000" dirty="0" smtClean="0"/>
              <a:t>_____ are my friends Gloria and Lisa.</a:t>
            </a:r>
            <a:endParaRPr lang="en-US" sz="5000" dirty="0"/>
          </a:p>
        </p:txBody>
      </p:sp>
      <p:sp>
        <p:nvSpPr>
          <p:cNvPr id="66569" name="Text Box 9"/>
          <p:cNvSpPr txBox="1">
            <a:spLocks noChangeArrowheads="1"/>
          </p:cNvSpPr>
          <p:nvPr/>
        </p:nvSpPr>
        <p:spPr bwMode="auto">
          <a:xfrm>
            <a:off x="1785918" y="4572008"/>
            <a:ext cx="2062154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000" dirty="0" smtClean="0"/>
              <a:t>This</a:t>
            </a:r>
            <a:endParaRPr lang="en-US" sz="5000" dirty="0"/>
          </a:p>
        </p:txBody>
      </p:sp>
      <p:sp>
        <p:nvSpPr>
          <p:cNvPr id="12" name="Text Box 6"/>
          <p:cNvSpPr txBox="1">
            <a:spLocks noChangeArrowheads="1"/>
          </p:cNvSpPr>
          <p:nvPr/>
        </p:nvSpPr>
        <p:spPr bwMode="auto">
          <a:xfrm>
            <a:off x="571472" y="6581001"/>
            <a:ext cx="8077200" cy="276999"/>
          </a:xfrm>
          <a:prstGeom prst="rect">
            <a:avLst/>
          </a:prstGeom>
          <a:noFill/>
          <a:ln w="38100" cmpd="dbl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dirty="0" smtClean="0"/>
              <a:t>© Jenny C. La 2013. </a:t>
            </a:r>
            <a:r>
              <a:rPr lang="en-US" sz="1200" i="1" dirty="0" smtClean="0"/>
              <a:t>This, That, These, Those</a:t>
            </a:r>
            <a:r>
              <a:rPr lang="en-US" sz="1200" dirty="0" smtClean="0"/>
              <a:t> Lesson and Quiz. </a:t>
            </a:r>
            <a:endParaRPr lang="en-US" sz="1200" dirty="0"/>
          </a:p>
        </p:txBody>
      </p:sp>
      <p:sp>
        <p:nvSpPr>
          <p:cNvPr id="15" name="Text Box 9"/>
          <p:cNvSpPr txBox="1">
            <a:spLocks noChangeArrowheads="1"/>
          </p:cNvSpPr>
          <p:nvPr/>
        </p:nvSpPr>
        <p:spPr bwMode="auto">
          <a:xfrm>
            <a:off x="1785918" y="5572140"/>
            <a:ext cx="2062154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000" dirty="0" smtClean="0"/>
              <a:t>These</a:t>
            </a:r>
            <a:endParaRPr lang="en-US" sz="5000" dirty="0"/>
          </a:p>
        </p:txBody>
      </p:sp>
      <p:sp>
        <p:nvSpPr>
          <p:cNvPr id="16" name="AutoShape 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928662" y="5715016"/>
            <a:ext cx="762000" cy="642942"/>
          </a:xfrm>
          <a:prstGeom prst="actionButtonBlank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 dirty="0"/>
              <a:t>b</a:t>
            </a:r>
            <a:endParaRPr lang="en-US" dirty="0"/>
          </a:p>
        </p:txBody>
      </p:sp>
      <p:sp>
        <p:nvSpPr>
          <p:cNvPr id="17" name="AutoShape 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214942" y="5715016"/>
            <a:ext cx="762000" cy="642942"/>
          </a:xfrm>
          <a:prstGeom prst="actionButtonBlank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 dirty="0"/>
              <a:t>d</a:t>
            </a:r>
            <a:endParaRPr lang="en-US" dirty="0"/>
          </a:p>
        </p:txBody>
      </p:sp>
      <p:sp>
        <p:nvSpPr>
          <p:cNvPr id="18" name="AutoShape 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214942" y="4714884"/>
            <a:ext cx="762000" cy="642942"/>
          </a:xfrm>
          <a:prstGeom prst="actionButtonBlank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 dirty="0"/>
              <a:t>c</a:t>
            </a:r>
            <a:endParaRPr lang="en-US" dirty="0"/>
          </a:p>
        </p:txBody>
      </p:sp>
      <p:sp>
        <p:nvSpPr>
          <p:cNvPr id="19" name="Text Box 9"/>
          <p:cNvSpPr txBox="1">
            <a:spLocks noChangeArrowheads="1"/>
          </p:cNvSpPr>
          <p:nvPr/>
        </p:nvSpPr>
        <p:spPr bwMode="auto">
          <a:xfrm>
            <a:off x="6072198" y="4572008"/>
            <a:ext cx="2062154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000" dirty="0" smtClean="0"/>
              <a:t>That</a:t>
            </a:r>
            <a:endParaRPr lang="en-US" sz="5000" dirty="0"/>
          </a:p>
        </p:txBody>
      </p:sp>
      <p:sp>
        <p:nvSpPr>
          <p:cNvPr id="20" name="Text Box 9"/>
          <p:cNvSpPr txBox="1">
            <a:spLocks noChangeArrowheads="1"/>
          </p:cNvSpPr>
          <p:nvPr/>
        </p:nvSpPr>
        <p:spPr bwMode="auto">
          <a:xfrm>
            <a:off x="6072198" y="5572140"/>
            <a:ext cx="2062154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000" dirty="0" smtClean="0"/>
              <a:t>Those</a:t>
            </a:r>
            <a:endParaRPr lang="en-US" sz="5000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EC3DF-D801-49B5-AE5C-2CA3FEC8B63F}" type="slidenum">
              <a:rPr lang="en-CA" smtClean="0"/>
              <a:pPr/>
              <a:t>16</a:t>
            </a:fld>
            <a:endParaRPr lang="en-CA"/>
          </a:p>
        </p:txBody>
      </p:sp>
      <p:pic>
        <p:nvPicPr>
          <p:cNvPr id="14" name="Picture 13" descr="http://thumb10.shutterstock.com/photos/thumb_small/655831/655831,1287629846,10.jpg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214290"/>
            <a:ext cx="939800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Text Box 6"/>
          <p:cNvSpPr txBox="1">
            <a:spLocks noChangeArrowheads="1"/>
          </p:cNvSpPr>
          <p:nvPr/>
        </p:nvSpPr>
        <p:spPr bwMode="auto">
          <a:xfrm>
            <a:off x="571472" y="2357430"/>
            <a:ext cx="1071570" cy="400110"/>
          </a:xfrm>
          <a:prstGeom prst="rect">
            <a:avLst/>
          </a:prstGeom>
          <a:noFill/>
          <a:ln w="38100" cmpd="dbl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/>
              <a:t>Speaker</a:t>
            </a:r>
            <a:endParaRPr lang="en-US" sz="2000" dirty="0"/>
          </a:p>
        </p:txBody>
      </p:sp>
      <p:pic>
        <p:nvPicPr>
          <p:cNvPr id="22" name="rg_hi" descr="http://t3.gstatic.com/images?q=tbn:ANd9GcQRvfLfi04yKp7XTz-PYPir0vGBk5PdAq7DmJkzSklRlGGVuaHe">
            <a:hlinkClick r:id="rId4"/>
          </p:cNvPr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500694" y="0"/>
            <a:ext cx="2500330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Text Box 6"/>
          <p:cNvSpPr txBox="1">
            <a:spLocks noChangeArrowheads="1"/>
          </p:cNvSpPr>
          <p:nvPr/>
        </p:nvSpPr>
        <p:spPr bwMode="auto">
          <a:xfrm>
            <a:off x="5643570" y="2357430"/>
            <a:ext cx="2500330" cy="400110"/>
          </a:xfrm>
          <a:prstGeom prst="rect">
            <a:avLst/>
          </a:prstGeom>
          <a:noFill/>
          <a:ln w="38100" cmpd="dbl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/>
              <a:t>Ted David Gloria Lisa</a:t>
            </a:r>
            <a:endParaRPr lang="en-US" sz="20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3" name="AutoShape 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928662" y="4714884"/>
            <a:ext cx="762000" cy="642942"/>
          </a:xfrm>
          <a:prstGeom prst="actionButtonBlank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 dirty="0" smtClean="0"/>
              <a:t>a</a:t>
            </a:r>
            <a:endParaRPr lang="en-US" dirty="0"/>
          </a:p>
        </p:txBody>
      </p:sp>
      <p:sp>
        <p:nvSpPr>
          <p:cNvPr id="66566" name="Text Box 6"/>
          <p:cNvSpPr txBox="1">
            <a:spLocks noChangeArrowheads="1"/>
          </p:cNvSpPr>
          <p:nvPr/>
        </p:nvSpPr>
        <p:spPr bwMode="auto">
          <a:xfrm>
            <a:off x="285720" y="2857496"/>
            <a:ext cx="8077200" cy="1754326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800" dirty="0" smtClean="0"/>
              <a:t>4. </a:t>
            </a:r>
            <a:r>
              <a:rPr lang="en-US" sz="5800" i="1" u="sng" dirty="0" smtClean="0"/>
              <a:t>Those</a:t>
            </a:r>
            <a:r>
              <a:rPr lang="en-US" sz="5000" dirty="0" smtClean="0"/>
              <a:t> </a:t>
            </a:r>
            <a:r>
              <a:rPr lang="en-US" sz="5000" u="sng" dirty="0" smtClean="0"/>
              <a:t>are</a:t>
            </a:r>
            <a:r>
              <a:rPr lang="en-US" sz="5000" dirty="0" smtClean="0"/>
              <a:t> my friend</a:t>
            </a:r>
            <a:r>
              <a:rPr lang="en-US" sz="5000" i="1" u="sng" dirty="0" smtClean="0"/>
              <a:t>s</a:t>
            </a:r>
            <a:r>
              <a:rPr lang="en-US" sz="5000" dirty="0" smtClean="0"/>
              <a:t> Gloria and Lisa. </a:t>
            </a:r>
            <a:r>
              <a:rPr lang="en-US" sz="5000" i="1" dirty="0" smtClean="0"/>
              <a:t>(plural + far)</a:t>
            </a:r>
            <a:endParaRPr lang="en-US" sz="5000" i="1" dirty="0"/>
          </a:p>
        </p:txBody>
      </p:sp>
      <p:sp>
        <p:nvSpPr>
          <p:cNvPr id="66569" name="Text Box 9"/>
          <p:cNvSpPr txBox="1">
            <a:spLocks noChangeArrowheads="1"/>
          </p:cNvSpPr>
          <p:nvPr/>
        </p:nvSpPr>
        <p:spPr bwMode="auto">
          <a:xfrm>
            <a:off x="1785918" y="4572008"/>
            <a:ext cx="2062154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000" dirty="0" smtClean="0"/>
              <a:t>This</a:t>
            </a:r>
            <a:endParaRPr lang="en-US" sz="5000" dirty="0"/>
          </a:p>
        </p:txBody>
      </p:sp>
      <p:sp>
        <p:nvSpPr>
          <p:cNvPr id="12" name="Text Box 6"/>
          <p:cNvSpPr txBox="1">
            <a:spLocks noChangeArrowheads="1"/>
          </p:cNvSpPr>
          <p:nvPr/>
        </p:nvSpPr>
        <p:spPr bwMode="auto">
          <a:xfrm>
            <a:off x="571472" y="6581001"/>
            <a:ext cx="8077200" cy="276999"/>
          </a:xfrm>
          <a:prstGeom prst="rect">
            <a:avLst/>
          </a:prstGeom>
          <a:noFill/>
          <a:ln w="38100" cmpd="dbl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dirty="0" smtClean="0"/>
              <a:t>© Jenny C. La 2013. </a:t>
            </a:r>
            <a:r>
              <a:rPr lang="en-US" sz="1200" i="1" dirty="0" smtClean="0"/>
              <a:t>This, That, These, Those</a:t>
            </a:r>
            <a:r>
              <a:rPr lang="en-US" sz="1200" dirty="0" smtClean="0"/>
              <a:t> Lesson and Quiz. </a:t>
            </a:r>
            <a:endParaRPr lang="en-US" sz="1200" dirty="0"/>
          </a:p>
        </p:txBody>
      </p:sp>
      <p:sp>
        <p:nvSpPr>
          <p:cNvPr id="15" name="Text Box 9"/>
          <p:cNvSpPr txBox="1">
            <a:spLocks noChangeArrowheads="1"/>
          </p:cNvSpPr>
          <p:nvPr/>
        </p:nvSpPr>
        <p:spPr bwMode="auto">
          <a:xfrm>
            <a:off x="1785918" y="5572140"/>
            <a:ext cx="2062154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000" dirty="0" smtClean="0"/>
              <a:t>These</a:t>
            </a:r>
            <a:endParaRPr lang="en-US" sz="5000" dirty="0"/>
          </a:p>
        </p:txBody>
      </p:sp>
      <p:sp>
        <p:nvSpPr>
          <p:cNvPr id="16" name="AutoShape 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928662" y="5715016"/>
            <a:ext cx="762000" cy="642942"/>
          </a:xfrm>
          <a:prstGeom prst="actionButtonBlank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 dirty="0"/>
              <a:t>b</a:t>
            </a:r>
            <a:endParaRPr lang="en-US" dirty="0"/>
          </a:p>
        </p:txBody>
      </p:sp>
      <p:sp>
        <p:nvSpPr>
          <p:cNvPr id="17" name="AutoShape 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214942" y="5715016"/>
            <a:ext cx="762000" cy="642942"/>
          </a:xfrm>
          <a:prstGeom prst="actionButtonBlank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 dirty="0"/>
              <a:t>d</a:t>
            </a:r>
            <a:endParaRPr lang="en-US" dirty="0"/>
          </a:p>
        </p:txBody>
      </p:sp>
      <p:sp>
        <p:nvSpPr>
          <p:cNvPr id="18" name="AutoShape 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214942" y="4714884"/>
            <a:ext cx="762000" cy="642942"/>
          </a:xfrm>
          <a:prstGeom prst="actionButtonBlank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 dirty="0"/>
              <a:t>c</a:t>
            </a:r>
            <a:endParaRPr lang="en-US" dirty="0"/>
          </a:p>
        </p:txBody>
      </p:sp>
      <p:sp>
        <p:nvSpPr>
          <p:cNvPr id="19" name="Text Box 9"/>
          <p:cNvSpPr txBox="1">
            <a:spLocks noChangeArrowheads="1"/>
          </p:cNvSpPr>
          <p:nvPr/>
        </p:nvSpPr>
        <p:spPr bwMode="auto">
          <a:xfrm>
            <a:off x="6072198" y="4572008"/>
            <a:ext cx="2062154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000" dirty="0" smtClean="0"/>
              <a:t>That</a:t>
            </a:r>
            <a:endParaRPr lang="en-US" sz="5000" dirty="0"/>
          </a:p>
        </p:txBody>
      </p:sp>
      <p:sp>
        <p:nvSpPr>
          <p:cNvPr id="20" name="Text Box 9"/>
          <p:cNvSpPr txBox="1">
            <a:spLocks noChangeArrowheads="1"/>
          </p:cNvSpPr>
          <p:nvPr/>
        </p:nvSpPr>
        <p:spPr bwMode="auto">
          <a:xfrm>
            <a:off x="6072198" y="5572140"/>
            <a:ext cx="2062154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000" dirty="0" smtClean="0"/>
              <a:t>Those</a:t>
            </a:r>
            <a:endParaRPr lang="en-US" sz="5000" dirty="0"/>
          </a:p>
        </p:txBody>
      </p:sp>
      <p:sp>
        <p:nvSpPr>
          <p:cNvPr id="13" name="Rectangle 12"/>
          <p:cNvSpPr/>
          <p:nvPr/>
        </p:nvSpPr>
        <p:spPr>
          <a:xfrm>
            <a:off x="4286248" y="5500702"/>
            <a:ext cx="92869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000" b="1" dirty="0" smtClean="0">
                <a:solidFill>
                  <a:srgbClr val="00B050"/>
                </a:solidFill>
                <a:latin typeface="Lucida Calligraphy"/>
              </a:rPr>
              <a:t>√</a:t>
            </a:r>
            <a:endParaRPr lang="en-CA" sz="6000" dirty="0">
              <a:solidFill>
                <a:srgbClr val="00B050"/>
              </a:solidFill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EC3DF-D801-49B5-AE5C-2CA3FEC8B63F}" type="slidenum">
              <a:rPr lang="en-CA" smtClean="0"/>
              <a:pPr/>
              <a:t>17</a:t>
            </a:fld>
            <a:endParaRPr lang="en-CA"/>
          </a:p>
        </p:txBody>
      </p:sp>
      <p:pic>
        <p:nvPicPr>
          <p:cNvPr id="21" name="Picture 20" descr="http://thumb10.shutterstock.com/photos/thumb_small/655831/655831,1287629846,10.jpg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214290"/>
            <a:ext cx="939800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Text Box 6"/>
          <p:cNvSpPr txBox="1">
            <a:spLocks noChangeArrowheads="1"/>
          </p:cNvSpPr>
          <p:nvPr/>
        </p:nvSpPr>
        <p:spPr bwMode="auto">
          <a:xfrm>
            <a:off x="571472" y="2357430"/>
            <a:ext cx="1071570" cy="400110"/>
          </a:xfrm>
          <a:prstGeom prst="rect">
            <a:avLst/>
          </a:prstGeom>
          <a:noFill/>
          <a:ln w="38100" cmpd="dbl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/>
              <a:t>Speaker</a:t>
            </a:r>
            <a:endParaRPr lang="en-US" sz="2000" dirty="0"/>
          </a:p>
        </p:txBody>
      </p:sp>
      <p:pic>
        <p:nvPicPr>
          <p:cNvPr id="23" name="rg_hi" descr="http://t3.gstatic.com/images?q=tbn:ANd9GcQRvfLfi04yKp7XTz-PYPir0vGBk5PdAq7DmJkzSklRlGGVuaHe">
            <a:hlinkClick r:id="rId4"/>
          </p:cNvPr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500694" y="0"/>
            <a:ext cx="2500330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" name="Text Box 6"/>
          <p:cNvSpPr txBox="1">
            <a:spLocks noChangeArrowheads="1"/>
          </p:cNvSpPr>
          <p:nvPr/>
        </p:nvSpPr>
        <p:spPr bwMode="auto">
          <a:xfrm>
            <a:off x="5643570" y="2357430"/>
            <a:ext cx="2500330" cy="400110"/>
          </a:xfrm>
          <a:prstGeom prst="rect">
            <a:avLst/>
          </a:prstGeom>
          <a:noFill/>
          <a:ln w="38100" cmpd="dbl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/>
              <a:t>Ted David Gloria Lisa</a:t>
            </a:r>
            <a:endParaRPr lang="en-US" sz="2000" dirty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6" name="Text Box 6"/>
          <p:cNvSpPr txBox="1">
            <a:spLocks noChangeArrowheads="1"/>
          </p:cNvSpPr>
          <p:nvPr/>
        </p:nvSpPr>
        <p:spPr bwMode="auto">
          <a:xfrm>
            <a:off x="357158" y="428604"/>
            <a:ext cx="8077200" cy="5616922"/>
          </a:xfrm>
          <a:prstGeom prst="rect">
            <a:avLst/>
          </a:prstGeom>
          <a:noFill/>
          <a:ln w="38100" cmpd="dbl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5000" dirty="0" smtClean="0"/>
              <a:t>Homework</a:t>
            </a:r>
          </a:p>
          <a:p>
            <a:pPr algn="ctr">
              <a:spcBef>
                <a:spcPct val="50000"/>
              </a:spcBef>
            </a:pPr>
            <a:endParaRPr lang="en-US" sz="5000" dirty="0" smtClean="0"/>
          </a:p>
          <a:p>
            <a:pPr algn="ctr">
              <a:spcBef>
                <a:spcPct val="50000"/>
              </a:spcBef>
            </a:pPr>
            <a:r>
              <a:rPr lang="en-US" sz="4800" dirty="0" err="1" smtClean="0"/>
              <a:t>Practise</a:t>
            </a:r>
            <a:r>
              <a:rPr lang="en-US" sz="4800" dirty="0" smtClean="0"/>
              <a:t> online exercises at:</a:t>
            </a:r>
          </a:p>
          <a:p>
            <a:pPr algn="ctr">
              <a:spcBef>
                <a:spcPct val="50000"/>
              </a:spcBef>
            </a:pPr>
            <a:endParaRPr lang="en-US" sz="5800" dirty="0" smtClean="0"/>
          </a:p>
          <a:p>
            <a:pPr algn="ctr">
              <a:spcBef>
                <a:spcPct val="50000"/>
              </a:spcBef>
            </a:pPr>
            <a:endParaRPr lang="en-US" sz="5000" dirty="0"/>
          </a:p>
        </p:txBody>
      </p:sp>
      <p:sp>
        <p:nvSpPr>
          <p:cNvPr id="12" name="Text Box 6"/>
          <p:cNvSpPr txBox="1">
            <a:spLocks noChangeArrowheads="1"/>
          </p:cNvSpPr>
          <p:nvPr/>
        </p:nvSpPr>
        <p:spPr bwMode="auto">
          <a:xfrm>
            <a:off x="571472" y="6581001"/>
            <a:ext cx="8077200" cy="276999"/>
          </a:xfrm>
          <a:prstGeom prst="rect">
            <a:avLst/>
          </a:prstGeom>
          <a:noFill/>
          <a:ln w="38100" cmpd="dbl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dirty="0" smtClean="0"/>
              <a:t>© Jenny C. La 2013. </a:t>
            </a:r>
            <a:r>
              <a:rPr lang="en-US" sz="1200" i="1" dirty="0" smtClean="0"/>
              <a:t>This, That, These, Those</a:t>
            </a:r>
            <a:r>
              <a:rPr lang="en-US" sz="1200" dirty="0" smtClean="0"/>
              <a:t> Lesson and Quiz. </a:t>
            </a:r>
            <a:endParaRPr lang="en-US" sz="1200" dirty="0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EC3DF-D801-49B5-AE5C-2CA3FEC8B63F}" type="slidenum">
              <a:rPr lang="en-CA" smtClean="0"/>
              <a:pPr/>
              <a:t>18</a:t>
            </a:fld>
            <a:endParaRPr lang="en-CA"/>
          </a:p>
        </p:txBody>
      </p:sp>
      <p:sp>
        <p:nvSpPr>
          <p:cNvPr id="22" name="Rectangle 21"/>
          <p:cNvSpPr/>
          <p:nvPr/>
        </p:nvSpPr>
        <p:spPr>
          <a:xfrm>
            <a:off x="2357422" y="4286256"/>
            <a:ext cx="564358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4400" dirty="0" smtClean="0">
                <a:hlinkClick r:id="rId2"/>
              </a:rPr>
              <a:t>www.azargrammar.com</a:t>
            </a:r>
            <a:endParaRPr lang="en-CA" sz="4400" dirty="0"/>
          </a:p>
        </p:txBody>
      </p:sp>
      <p:sp>
        <p:nvSpPr>
          <p:cNvPr id="12290" name="AutoShape 2" descr="data:image/jpeg;base64,/9j/4AAQSkZJRgABAQAAAQABAAD/2wCEAAkGBwgHBgkIBwgKCgkLDRYPDQwMDRsUFRAWIB0iIiAdHx8kKDQsJCYxJx8fLT0tMTU3Ojo6Iys/RD84QzQ5OjcBCgoKDQwNGg8PGjclHyU3Nzc3Nzc3Nzc3Nzc3Nzc3Nzc3Nzc3Nzc3Nzc3Nzc3Nzc3Nzc3Nzc3Nzc3Nzc3Nzc3N//AABEIAFYAUwMBIgACEQEDEQH/xAAbAAACAgMBAAAAAAAAAAAAAAAABQMGAgQHAf/EAD4QAAIBAwMCBAMFBQQLAAAAAAECAwAEEQUSIQYxEyJBYTJRcRRCgZGhIzNSYrEkgpLwBxY0NUNEY3KzwcL/xAAZAQADAQEBAAAAAAAAAAAAAAAAAQMEAgX/xAAkEQACAgEDBAIDAAAAAAAAAAAAAQIDERIhUQQTMUEycSIjJP/aAAwDAQACEQMRAD8A7jRRRQAVW+tOrLXpTTzc3OZZZPLb26/FI319AO5P/sgGXqy9a3s4wHkjUy4do3KttCM/cYP3fnXKtUit9X6gi1G5ga7ghg8KO2nDSLvycsxPB+WCfQfKlvnCQbJZbLT0Lr/Wmua0t9qlp4OhyQvtAhWNd3Gwjcd7fLPY5+lRf6TIus49RttZ0GaT7FZRfurdzuDcl2eP74wFGOcc8UrbU7iRJHXTrcpGcO4tiwU/IkbhxUcWoXEuWt7K2lT+OKAsp+mE5/Cu9E+DnuQXs6D0N1OOqdChvgqxzqxiuY17LIO+PYggj2NWeuKaWx05ZWsbCzCXD+M3gk4JI9PMAB7DirRpl/c/2a4b7RDl4nAF07K6FwD5c47Z4IpSjKPyQ4yjP4s6HRRRSGFFFFABRSrqPWYdE05rlzGZSQsUbvt3kkD8gOT7A1507rA1i1lkeHwZYZPDkUNuGcAgg/LB/PP1p6XjIsrOBV15j7HtGc+DNJ3+Shf/AKrnwJTTFZW2syDz/wAO48t+Gc1dOqdWsNUV47C4ExjtLjLKrbT8HIbGGHuCaqMKCSxjjYAhogpyPQjFa+iWZS+jH1ssRj9l26Y6Ys5NBge8WXdcRiREWVlEKEZUAA9wCMnuTn0wBl090npkemCGaNpL23ZoGu2IEo2nAKkfCCu07RxzznnMMWiza1f9NdQW+pPbwWlmFmtQv7zO1tuc+XzIAf8AtxRq2j6nq2pC40vU/sUdtqokkByfFTwY0YDB7ghhz8zWVybe5sSWNioGCWC8voZ+8dy68cBsYywHoCcnHvTuPnRYHX4lhuR+IYbf0pXcXAu7u5ukIKTzySIw9VLHaf8ADimds2dDb+V5l/NAa2dUv0RZh6aX9EjpA5Ga9pbdaxYac1rBeXASWcAIu0sT2GTgcDJAyeKh6g11NIWKOOIXF1MTsiL7QFHdmODgdh2PJHuRiSb2RubS3Y4orU0m9GpaXZ3yxmMXMCTBD3XcoOP1opDKF1nNPJrk8j7ytmUjjjHbw2CM7Y9fX/AAPXKmyurqyiu9PtnJ+02jwbS5VXUqAsoIBwy/D25yPTbV+6r0f7ZbtfWsbNeQoBtX/jIDkp7nltvufkTVAWOzW1JW5RbZCfEJkAx/KT90D+HjHb2rdVpnDSYrXKE8mNq5mZbph4aS2U0GzviQlTwexHkYZ9eMd6itv3EYzjA2/lxWxY3UN5e29vArNAQrxso3eOMN+7A7gELn2IwCMmtwaUY40jWG63LkbvDdQ31BQ/oRSV0K7m37QOqdtSS5NTR9W1qwW4t7c7og2/alo8qxhs+YEHgkgnDcZzx3J8udf1KDRns38cwciSWGykEz7jzufO1SxJycDk8Yrd0y+Oial9tFxG6ojRzwfAxBwfvEDcCB3xwW7Vjq2vnqqeI+LHaaZbvujiaRHaaUdmfa+0KvcAFuTk4KgVKVtevZbclY12ad3vwKrQz+AguFVHx2U9uP89qcW8ix6FdtIQqq875PyEUY/qahitYZACLlHU55jkC9v7rVjrDRwafDCwcBpkMUfhuS7b0ZucDPCA4A4xVL74WRUI8kqKJ1zc5GGoX7XesPfeHlpbmLaJTsCRRn9mp4z5m5K/8AUYZBrUv7iO+u7ptRaa5Yqy3R2vuPl42qoOFAyB27kjJyTuzQpcxxygqVXnceVKnGQfy/AgVNp2hXerZbTNwiYf7XMf2W7GNw9ZCB/dOO+aq4xrWWTU5WPCOi6IZn0awe6KG4a2jMpTG0ttGcY4xmvamsraOys4LWAERQRrGgJydqjA/pXteceiTVqyafZS3K3UlnbvcL8MrRKXH0OM1tUUAUrrLpzQnjab7BtvJW3/2Z/C3sMeZhgqzZ2gEqTkjtyQq0Lqa40nTnto0vtRji3yRz302+TwscHIQeXcCvJJ7nJ7VsdYre6jeXVrFGD9wgugIXHBAIPPJIYYIJ9cUmg0i4MzLcQmKJstlFVguB5QAPXOMnGDg+prlyY0hjfXiam1xK+jPBduwTImkBDmPPwjgkccY83tS6KZLIyTXel3V3H4UjqPFkQDZjnI9jzn4cetTDT33mSUO8jEkkwk8ccdu3Haon0lGADLcHEbICIjnBxz9RjArnYY7k6vmjsjZ2WkS2mxvAjdcsYztyvlKdz6A9855FJNM+w3N6bnWG1i/d0DyS3E5XanJO0Rxr5QVI2g4J9DWB0iUvMUz5yrp4sB2oQMYOFOAceg5zzWUOkzW0y3OYwkbFmUKBhCQcZKL2wR6eUkDHOWpNeBNJl+sdK6fmk2w6NaRy24UhZLJUZAc7SMj2PPsae0j0yWazEU18rbb1IS0h7xSbFXY3sSOD82I44y8rsQUUUUAFFFYu6xozyMFVRksxwAKAIrmztboAXVtDMB2EiBsfnWnJo2mq67bGBQTjyrt/pSu96xgHGm2z3Q9Jnbw4j9Dgk/UDB+dJ7vqDU7pJI3mtokYFf2MJ3LkfxMxGfwqsaJy9EZX1x2ybHSEdpqQv2nj3h7oyQ4kYbYXA2Dv7Gnj6XpaRSSPAwVBknx34H51SLXVX0KRru18IxbFWS3dSfECk7VUg+VssQODnOMVZ+sdTa3t4bCFBGb2KRXkZclFwAVH83m98YPBp2UuM9KCu1OGpmj04lrJ00l5fwyS3SO6yKJ5CSS3lXv8AJlFe3cRtlS9hhsMRjc6RQqXQfMO4YnH0GfbtSRZJUt7i3hupY4LhsyRhFOWwBkHG4HCr2IxjNRWpvYSBc3s17H8hL4LY9cnDBj+C0T6axP8AHwKHUwa/It0Go3Or3MmivJbSRywM8s0QbKR5Ax2xlgxweOxODVqpD0lPpMlo8WlQNbOmDNBIMSLnsSckEd8EEjggdsU+qOGtmXTT3QUUUUAFa2o2cWo2M9ncZ8GeNo3x3wRiiigCoz9F6kXPh6xbsuePEtDux7kPgn6AfSiHoa7fcLzWlCk/8rabGH4uzj9K9oqves5J9qC9DjTukdJsJkuBE9xcocpPcPvZDjGVB8qnk8qB3plfaba6hB4F7Ek8XB2SKDyOxHyPvXlFTy28lMCKboWxY/sL/UbdfRUkR8fi6Mf1qL/UKDH++tU+uIM/+Kiiuu5Pk50R4HOhaBaaKJDA8000oAeadgWYDOBwAAOT2AptRRXDed2deAooooA//9k="/>
          <p:cNvSpPr>
            <a:spLocks noChangeAspect="1" noChangeArrowheads="1"/>
          </p:cNvSpPr>
          <p:nvPr/>
        </p:nvSpPr>
        <p:spPr bwMode="auto">
          <a:xfrm>
            <a:off x="155575" y="-388938"/>
            <a:ext cx="790575" cy="819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pic>
        <p:nvPicPr>
          <p:cNvPr id="12292" name="Picture 4" descr="http://t0.gstatic.com/images?q=tbn:ANd9GcTzpDiO_9NSfY5CBrOPqwCbrg_mp835KEJbxPv0WL1sOdLaXgL2vw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3929066"/>
            <a:ext cx="2105025" cy="2171701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EC3DF-D801-49B5-AE5C-2CA3FEC8B63F}" type="slidenum">
              <a:rPr lang="en-CA" smtClean="0"/>
              <a:pPr/>
              <a:t>19</a:t>
            </a:fld>
            <a:endParaRPr lang="en-CA"/>
          </a:p>
        </p:txBody>
      </p:sp>
      <p:sp>
        <p:nvSpPr>
          <p:cNvPr id="3" name="Rectangle 2"/>
          <p:cNvSpPr/>
          <p:nvPr/>
        </p:nvSpPr>
        <p:spPr>
          <a:xfrm>
            <a:off x="2285984" y="4214818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CA" dirty="0" smtClean="0">
                <a:hlinkClick r:id="rId2" action="ppaction://hlinkpres?slideindex=1&amp;slidetitle="/>
              </a:rPr>
              <a:t>http://my.brainshark.com/This-That-These-Those-Demonstratives-PowerPt-by-Jenny-La-224421735</a:t>
            </a:r>
            <a:endParaRPr lang="en-CA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sz="4400" dirty="0" smtClean="0">
                <a:latin typeface="+mj-lt"/>
                <a:ea typeface="+mj-ea"/>
                <a:cs typeface="+mj-cs"/>
              </a:rPr>
              <a:t>PowerPoint with Voice Narration: Brain Shark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sz="2500" dirty="0" smtClean="0"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2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sz="2500" dirty="0" smtClean="0">
                <a:latin typeface="+mj-lt"/>
                <a:ea typeface="+mj-ea"/>
                <a:cs typeface="+mj-cs"/>
              </a:rPr>
              <a:t>Y</a:t>
            </a:r>
            <a:r>
              <a:rPr kumimoji="0" lang="en-CA" sz="25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ou</a:t>
            </a:r>
            <a:r>
              <a:rPr kumimoji="0" lang="en-CA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can view this PowerPoint presentation</a:t>
            </a:r>
            <a:r>
              <a:rPr kumimoji="0" lang="en-CA" sz="25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on Brain Shark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25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to hear voice narration:</a:t>
            </a:r>
            <a:endParaRPr kumimoji="0" lang="en-CA" sz="25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/>
          <a:lstStyle/>
          <a:p>
            <a:pPr>
              <a:buNone/>
            </a:pPr>
            <a:r>
              <a:rPr lang="en-CA" dirty="0" smtClean="0"/>
              <a:t>Demonstratives are used to identify or point out a particular item or items (people, things, places, animals) in reference to the speaker.</a:t>
            </a:r>
          </a:p>
          <a:p>
            <a:pPr>
              <a:buNone/>
            </a:pPr>
            <a:endParaRPr lang="en-CA" b="1" dirty="0"/>
          </a:p>
        </p:txBody>
      </p:sp>
      <p:pic>
        <p:nvPicPr>
          <p:cNvPr id="4" name="rg_hi" descr="http://t1.gstatic.com/images?q=tbn:ANd9GcT4z-AHq-T9-qdyJnr2nUAZtIPftRqEVXLQOpE8dCSlumMlQk-lEg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4414" y="3214686"/>
            <a:ext cx="5988050" cy="3083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4500562" y="2500306"/>
            <a:ext cx="4214842" cy="8683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There (</a:t>
            </a:r>
            <a:r>
              <a:rPr kumimoji="0" lang="en-CA" sz="44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Far</a:t>
            </a:r>
            <a:r>
              <a:rPr kumimoji="0" lang="en-CA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from</a:t>
            </a:r>
            <a:r>
              <a:rPr kumimoji="0" lang="en-CA" sz="4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S</a:t>
            </a:r>
            <a:r>
              <a:rPr kumimoji="0" lang="en-CA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peaker)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785786" y="2500306"/>
            <a:ext cx="3429024" cy="868346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 fontScale="7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Here (</a:t>
            </a:r>
            <a:r>
              <a:rPr kumimoji="0" lang="en-CA" sz="44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Near</a:t>
            </a:r>
            <a:r>
              <a:rPr kumimoji="0" lang="en-CA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Speaker)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EC3DF-D801-49B5-AE5C-2CA3FEC8B63F}" type="slidenum">
              <a:rPr lang="en-CA" smtClean="0"/>
              <a:pPr/>
              <a:t>2</a:t>
            </a:fld>
            <a:endParaRPr lang="en-CA"/>
          </a:p>
        </p:txBody>
      </p:sp>
      <p:sp>
        <p:nvSpPr>
          <p:cNvPr id="10" name="Slide Number Placeholder 4"/>
          <p:cNvSpPr txBox="1">
            <a:spLocks/>
          </p:cNvSpPr>
          <p:nvPr/>
        </p:nvSpPr>
        <p:spPr>
          <a:xfrm>
            <a:off x="2214546" y="6286520"/>
            <a:ext cx="41243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sz="1200" dirty="0" smtClean="0">
                <a:solidFill>
                  <a:schemeClr val="tx1">
                    <a:tint val="75000"/>
                  </a:schemeClr>
                </a:solidFill>
              </a:rPr>
              <a:t>© Jenny C. La  2013. </a:t>
            </a:r>
            <a:r>
              <a:rPr lang="en-CA" sz="1200" i="1" dirty="0" smtClean="0">
                <a:solidFill>
                  <a:schemeClr val="tx1">
                    <a:tint val="75000"/>
                  </a:schemeClr>
                </a:solidFill>
              </a:rPr>
              <a:t>This, That, These, Those</a:t>
            </a:r>
            <a:r>
              <a:rPr lang="en-CA" sz="1200" dirty="0" smtClean="0">
                <a:solidFill>
                  <a:schemeClr val="tx1">
                    <a:tint val="75000"/>
                  </a:schemeClr>
                </a:solidFill>
              </a:rPr>
              <a:t> Lesson and Quiz.</a:t>
            </a:r>
            <a:endParaRPr kumimoji="0" lang="en-CA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THIS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  <a:ln>
            <a:noFill/>
          </a:ln>
        </p:spPr>
        <p:txBody>
          <a:bodyPr>
            <a:normAutofit/>
          </a:bodyPr>
          <a:lstStyle/>
          <a:p>
            <a:endParaRPr lang="en-CA" dirty="0" smtClean="0"/>
          </a:p>
          <a:p>
            <a:endParaRPr lang="en-CA" dirty="0" smtClean="0"/>
          </a:p>
          <a:p>
            <a:pPr>
              <a:buNone/>
            </a:pPr>
            <a:r>
              <a:rPr lang="en-CA" dirty="0" smtClean="0"/>
              <a:t>              </a:t>
            </a:r>
          </a:p>
          <a:p>
            <a:pPr>
              <a:buNone/>
            </a:pPr>
            <a:r>
              <a:rPr lang="en-CA" dirty="0" smtClean="0"/>
              <a:t> </a:t>
            </a:r>
          </a:p>
          <a:p>
            <a:r>
              <a:rPr lang="en-CA" b="1" i="1" dirty="0" smtClean="0"/>
              <a:t>THIS</a:t>
            </a:r>
            <a:r>
              <a:rPr lang="en-CA" dirty="0" smtClean="0"/>
              <a:t> refers to a </a:t>
            </a:r>
            <a:r>
              <a:rPr lang="en-CA" b="1" u="sng" dirty="0" smtClean="0"/>
              <a:t>singular</a:t>
            </a:r>
            <a:r>
              <a:rPr lang="en-CA" dirty="0" smtClean="0"/>
              <a:t> noun (person, thing, place or animal) </a:t>
            </a:r>
            <a:r>
              <a:rPr lang="en-CA" b="1" u="sng" dirty="0" smtClean="0"/>
              <a:t>near</a:t>
            </a:r>
            <a:r>
              <a:rPr lang="en-CA" dirty="0" smtClean="0"/>
              <a:t> the speaker.</a:t>
            </a:r>
          </a:p>
          <a:p>
            <a:r>
              <a:rPr lang="en-CA" dirty="0" smtClean="0"/>
              <a:t>Pronoun example: </a:t>
            </a:r>
            <a:r>
              <a:rPr lang="en-CA" b="1" i="1" dirty="0" smtClean="0"/>
              <a:t>This</a:t>
            </a:r>
            <a:r>
              <a:rPr lang="en-CA" i="1" dirty="0" smtClean="0"/>
              <a:t> </a:t>
            </a:r>
            <a:r>
              <a:rPr lang="en-CA" b="1" i="1" dirty="0" smtClean="0"/>
              <a:t>is</a:t>
            </a:r>
            <a:r>
              <a:rPr lang="en-CA" i="1" dirty="0" smtClean="0"/>
              <a:t> my baby. </a:t>
            </a:r>
          </a:p>
          <a:p>
            <a:r>
              <a:rPr lang="en-CA" dirty="0" smtClean="0"/>
              <a:t>Adjective example: </a:t>
            </a:r>
            <a:r>
              <a:rPr lang="en-CA" b="1" i="1" dirty="0" smtClean="0"/>
              <a:t>This</a:t>
            </a:r>
            <a:r>
              <a:rPr lang="en-CA" i="1" dirty="0" smtClean="0"/>
              <a:t> car </a:t>
            </a:r>
            <a:r>
              <a:rPr lang="en-CA" b="1" i="1" dirty="0" smtClean="0"/>
              <a:t>is</a:t>
            </a:r>
            <a:r>
              <a:rPr lang="en-CA" i="1" dirty="0" smtClean="0"/>
              <a:t> pink.</a:t>
            </a:r>
            <a:endParaRPr lang="en-CA" i="1" dirty="0"/>
          </a:p>
        </p:txBody>
      </p:sp>
      <p:pic>
        <p:nvPicPr>
          <p:cNvPr id="5" name="Picture 4" descr="http://thumb10.shutterstock.com/photos/thumb_small/556504/556504,1295699842,1.jpg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00364" y="1428736"/>
            <a:ext cx="1651004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EC3DF-D801-49B5-AE5C-2CA3FEC8B63F}" type="slidenum">
              <a:rPr lang="en-CA" smtClean="0"/>
              <a:pPr/>
              <a:t>3</a:t>
            </a:fld>
            <a:endParaRPr lang="en-CA"/>
          </a:p>
        </p:txBody>
      </p:sp>
      <p:sp>
        <p:nvSpPr>
          <p:cNvPr id="9" name="Slide Number Placeholder 4"/>
          <p:cNvSpPr txBox="1">
            <a:spLocks/>
          </p:cNvSpPr>
          <p:nvPr/>
        </p:nvSpPr>
        <p:spPr>
          <a:xfrm>
            <a:off x="2214546" y="6286520"/>
            <a:ext cx="41243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sz="1200" dirty="0" smtClean="0">
                <a:solidFill>
                  <a:schemeClr val="tx1">
                    <a:tint val="75000"/>
                  </a:schemeClr>
                </a:solidFill>
              </a:rPr>
              <a:t>© Jenny C. La  2013. </a:t>
            </a:r>
            <a:r>
              <a:rPr lang="en-CA" sz="1200" i="1" dirty="0" smtClean="0">
                <a:solidFill>
                  <a:schemeClr val="tx1">
                    <a:tint val="75000"/>
                  </a:schemeClr>
                </a:solidFill>
              </a:rPr>
              <a:t>This, That, These, Those</a:t>
            </a:r>
            <a:r>
              <a:rPr lang="en-CA" sz="1200" dirty="0" smtClean="0">
                <a:solidFill>
                  <a:schemeClr val="tx1">
                    <a:tint val="75000"/>
                  </a:schemeClr>
                </a:solidFill>
              </a:rPr>
              <a:t> Lesson and Quiz.</a:t>
            </a:r>
            <a:endParaRPr kumimoji="0" lang="en-CA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" name="Picture 9" descr="http://thumb1.shutterstock.com/photos/thumb_small/775795/775795,1307979526,2.jpg">
            <a:hlinkClick r:id="rId4"/>
          </p:cNvPr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429124" y="1428736"/>
            <a:ext cx="1643074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3357554" y="3000372"/>
            <a:ext cx="1071570" cy="400110"/>
          </a:xfrm>
          <a:prstGeom prst="rect">
            <a:avLst/>
          </a:prstGeom>
          <a:noFill/>
          <a:ln w="38100" cmpd="dbl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/>
              <a:t>Speaker</a:t>
            </a:r>
            <a:endParaRPr lang="en-US" sz="2000" dirty="0"/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THAT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  <a:ln>
            <a:noFill/>
          </a:ln>
        </p:spPr>
        <p:txBody>
          <a:bodyPr>
            <a:normAutofit/>
          </a:bodyPr>
          <a:lstStyle/>
          <a:p>
            <a:endParaRPr lang="en-CA" dirty="0" smtClean="0"/>
          </a:p>
          <a:p>
            <a:endParaRPr lang="en-CA" dirty="0" smtClean="0"/>
          </a:p>
          <a:p>
            <a:pPr>
              <a:buNone/>
            </a:pPr>
            <a:r>
              <a:rPr lang="en-CA" dirty="0" smtClean="0"/>
              <a:t>              </a:t>
            </a:r>
          </a:p>
          <a:p>
            <a:pPr>
              <a:buNone/>
            </a:pPr>
            <a:r>
              <a:rPr lang="en-CA" dirty="0" smtClean="0"/>
              <a:t> </a:t>
            </a:r>
          </a:p>
          <a:p>
            <a:r>
              <a:rPr lang="en-CA" b="1" i="1" dirty="0" smtClean="0"/>
              <a:t>THAT</a:t>
            </a:r>
            <a:r>
              <a:rPr lang="en-CA" dirty="0" smtClean="0"/>
              <a:t> refers to a </a:t>
            </a:r>
            <a:r>
              <a:rPr lang="en-CA" b="1" u="sng" dirty="0" smtClean="0"/>
              <a:t>singular</a:t>
            </a:r>
            <a:r>
              <a:rPr lang="en-CA" dirty="0" smtClean="0"/>
              <a:t> noun (person, thing, place or animal) </a:t>
            </a:r>
            <a:r>
              <a:rPr lang="en-CA" b="1" u="sng" dirty="0" smtClean="0"/>
              <a:t>far</a:t>
            </a:r>
            <a:r>
              <a:rPr lang="en-CA" dirty="0" smtClean="0"/>
              <a:t> away from the speaker.</a:t>
            </a:r>
          </a:p>
          <a:p>
            <a:r>
              <a:rPr lang="en-CA" dirty="0" smtClean="0"/>
              <a:t>Pronoun example: </a:t>
            </a:r>
            <a:r>
              <a:rPr lang="en-CA" b="1" i="1" dirty="0" smtClean="0"/>
              <a:t>That</a:t>
            </a:r>
            <a:r>
              <a:rPr lang="en-CA" i="1" dirty="0" smtClean="0"/>
              <a:t> </a:t>
            </a:r>
            <a:r>
              <a:rPr lang="en-CA" b="1" i="1" dirty="0" smtClean="0"/>
              <a:t>is</a:t>
            </a:r>
            <a:r>
              <a:rPr lang="en-CA" i="1" dirty="0" smtClean="0"/>
              <a:t> our dog over there. </a:t>
            </a:r>
          </a:p>
          <a:p>
            <a:r>
              <a:rPr lang="en-CA" dirty="0" smtClean="0"/>
              <a:t>Adjective example: </a:t>
            </a:r>
            <a:r>
              <a:rPr lang="en-CA" b="1" i="1" dirty="0" smtClean="0"/>
              <a:t>That</a:t>
            </a:r>
            <a:r>
              <a:rPr lang="en-CA" i="1" dirty="0" smtClean="0"/>
              <a:t> bus </a:t>
            </a:r>
            <a:r>
              <a:rPr lang="en-CA" b="1" i="1" dirty="0" smtClean="0"/>
              <a:t>is</a:t>
            </a:r>
            <a:r>
              <a:rPr lang="en-CA" i="1" dirty="0" smtClean="0"/>
              <a:t> full.</a:t>
            </a:r>
            <a:endParaRPr lang="en-CA" i="1" dirty="0"/>
          </a:p>
        </p:txBody>
      </p:sp>
      <p:pic>
        <p:nvPicPr>
          <p:cNvPr id="5" name="Picture 4" descr="http://thumb10.shutterstock.com/photos/thumb_small/556504/556504,1295699842,1.jpg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8662" y="1571612"/>
            <a:ext cx="1428760" cy="157163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EC3DF-D801-49B5-AE5C-2CA3FEC8B63F}" type="slidenum">
              <a:rPr lang="en-CA" smtClean="0"/>
              <a:pPr/>
              <a:t>4</a:t>
            </a:fld>
            <a:endParaRPr lang="en-CA" dirty="0"/>
          </a:p>
        </p:txBody>
      </p:sp>
      <p:sp>
        <p:nvSpPr>
          <p:cNvPr id="9" name="Slide Number Placeholder 4"/>
          <p:cNvSpPr txBox="1">
            <a:spLocks/>
          </p:cNvSpPr>
          <p:nvPr/>
        </p:nvSpPr>
        <p:spPr>
          <a:xfrm>
            <a:off x="2214546" y="6286520"/>
            <a:ext cx="41243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sz="1200" dirty="0" smtClean="0">
                <a:solidFill>
                  <a:schemeClr val="tx1">
                    <a:tint val="75000"/>
                  </a:schemeClr>
                </a:solidFill>
              </a:rPr>
              <a:t>© Jenny C. La  2013. </a:t>
            </a:r>
            <a:r>
              <a:rPr lang="en-CA" sz="1200" i="1" dirty="0" smtClean="0">
                <a:solidFill>
                  <a:schemeClr val="tx1">
                    <a:tint val="75000"/>
                  </a:schemeClr>
                </a:solidFill>
              </a:rPr>
              <a:t>This, That, These, Those</a:t>
            </a:r>
            <a:r>
              <a:rPr lang="en-CA" sz="1200" dirty="0" smtClean="0">
                <a:solidFill>
                  <a:schemeClr val="tx1">
                    <a:tint val="75000"/>
                  </a:schemeClr>
                </a:solidFill>
              </a:rPr>
              <a:t> Lesson and Quiz.</a:t>
            </a:r>
            <a:endParaRPr kumimoji="0" lang="en-CA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1071538" y="3143248"/>
            <a:ext cx="1071570" cy="400110"/>
          </a:xfrm>
          <a:prstGeom prst="rect">
            <a:avLst/>
          </a:prstGeom>
          <a:noFill/>
          <a:ln w="38100" cmpd="dbl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/>
              <a:t>Speaker</a:t>
            </a:r>
            <a:endParaRPr lang="en-US" sz="2000" dirty="0"/>
          </a:p>
        </p:txBody>
      </p:sp>
      <p:pic>
        <p:nvPicPr>
          <p:cNvPr id="12" name="Picture 11" descr="http://thumb15.shutterstock.com/photos/thumb_small/372892/372892,1315481108,1.jpg">
            <a:hlinkClick r:id="rId4"/>
          </p:cNvPr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786578" y="1571612"/>
            <a:ext cx="1357322" cy="1065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rg_hi" descr="http://t0.gstatic.com/images?q=tbn:ANd9GcRktWMeTVqEdfwTDCVSNQJv9_tpV4guP9qe3_IhN4_fy3TZMIlg">
            <a:hlinkClick r:id="rId6"/>
          </p:cNvPr>
          <p:cNvPicPr/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715008" y="1500174"/>
            <a:ext cx="990733" cy="127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Slide Number Placeholder 7"/>
          <p:cNvSpPr txBox="1">
            <a:spLocks/>
          </p:cNvSpPr>
          <p:nvPr/>
        </p:nvSpPr>
        <p:spPr>
          <a:xfrm>
            <a:off x="2143108" y="1500174"/>
            <a:ext cx="357190" cy="1714512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THESE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  <a:ln>
            <a:noFill/>
          </a:ln>
        </p:spPr>
        <p:txBody>
          <a:bodyPr>
            <a:normAutofit lnSpcReduction="10000"/>
          </a:bodyPr>
          <a:lstStyle/>
          <a:p>
            <a:endParaRPr lang="en-CA" dirty="0" smtClean="0"/>
          </a:p>
          <a:p>
            <a:endParaRPr lang="en-CA" dirty="0" smtClean="0"/>
          </a:p>
          <a:p>
            <a:pPr>
              <a:buNone/>
            </a:pPr>
            <a:r>
              <a:rPr lang="en-CA" dirty="0" smtClean="0"/>
              <a:t>              </a:t>
            </a:r>
          </a:p>
          <a:p>
            <a:pPr>
              <a:buNone/>
            </a:pPr>
            <a:r>
              <a:rPr lang="en-CA" dirty="0" smtClean="0"/>
              <a:t> </a:t>
            </a:r>
          </a:p>
          <a:p>
            <a:r>
              <a:rPr lang="en-CA" b="1" i="1" dirty="0" smtClean="0"/>
              <a:t>THESE</a:t>
            </a:r>
            <a:r>
              <a:rPr lang="en-CA" dirty="0" smtClean="0"/>
              <a:t> refers to </a:t>
            </a:r>
            <a:r>
              <a:rPr lang="en-CA" b="1" u="sng" dirty="0" smtClean="0"/>
              <a:t>plural</a:t>
            </a:r>
            <a:r>
              <a:rPr lang="en-CA" dirty="0" smtClean="0"/>
              <a:t> nouns (people, things, places or animals) </a:t>
            </a:r>
            <a:r>
              <a:rPr lang="en-CA" b="1" u="sng" dirty="0" smtClean="0"/>
              <a:t>near</a:t>
            </a:r>
            <a:r>
              <a:rPr lang="en-CA" dirty="0" smtClean="0"/>
              <a:t> the speaker.</a:t>
            </a:r>
          </a:p>
          <a:p>
            <a:r>
              <a:rPr lang="en-CA" dirty="0" smtClean="0"/>
              <a:t>Pronoun example: </a:t>
            </a:r>
            <a:r>
              <a:rPr lang="en-CA" b="1" i="1" dirty="0" smtClean="0"/>
              <a:t>These</a:t>
            </a:r>
            <a:r>
              <a:rPr lang="en-CA" i="1" dirty="0" smtClean="0"/>
              <a:t> </a:t>
            </a:r>
            <a:r>
              <a:rPr lang="en-CA" b="1" i="1" dirty="0" smtClean="0"/>
              <a:t>are</a:t>
            </a:r>
            <a:r>
              <a:rPr lang="en-CA" i="1" dirty="0" smtClean="0"/>
              <a:t> not my kids. </a:t>
            </a:r>
          </a:p>
          <a:p>
            <a:r>
              <a:rPr lang="en-CA" dirty="0" smtClean="0"/>
              <a:t>Adjective example: </a:t>
            </a:r>
            <a:r>
              <a:rPr lang="en-CA" b="1" i="1" dirty="0" smtClean="0"/>
              <a:t>These</a:t>
            </a:r>
            <a:r>
              <a:rPr lang="en-CA" i="1" dirty="0" smtClean="0"/>
              <a:t> books </a:t>
            </a:r>
            <a:r>
              <a:rPr lang="en-CA" b="1" i="1" dirty="0" smtClean="0"/>
              <a:t>are</a:t>
            </a:r>
            <a:r>
              <a:rPr lang="en-CA" i="1" dirty="0" smtClean="0"/>
              <a:t> interesting.</a:t>
            </a:r>
            <a:endParaRPr lang="en-CA" i="1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EC3DF-D801-49B5-AE5C-2CA3FEC8B63F}" type="slidenum">
              <a:rPr lang="en-CA" smtClean="0"/>
              <a:pPr/>
              <a:t>5</a:t>
            </a:fld>
            <a:endParaRPr lang="en-CA"/>
          </a:p>
        </p:txBody>
      </p:sp>
      <p:sp>
        <p:nvSpPr>
          <p:cNvPr id="9" name="Slide Number Placeholder 4"/>
          <p:cNvSpPr txBox="1">
            <a:spLocks/>
          </p:cNvSpPr>
          <p:nvPr/>
        </p:nvSpPr>
        <p:spPr>
          <a:xfrm>
            <a:off x="2214546" y="6286520"/>
            <a:ext cx="41243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sz="1200" dirty="0" smtClean="0">
                <a:solidFill>
                  <a:schemeClr val="tx1">
                    <a:tint val="75000"/>
                  </a:schemeClr>
                </a:solidFill>
              </a:rPr>
              <a:t>© Jenny C. La  2013. </a:t>
            </a:r>
            <a:r>
              <a:rPr lang="en-CA" sz="1200" i="1" dirty="0" smtClean="0">
                <a:solidFill>
                  <a:schemeClr val="tx1">
                    <a:tint val="75000"/>
                  </a:schemeClr>
                </a:solidFill>
              </a:rPr>
              <a:t>This, That, These, Those</a:t>
            </a:r>
            <a:r>
              <a:rPr lang="en-CA" sz="1200" dirty="0" smtClean="0">
                <a:solidFill>
                  <a:schemeClr val="tx1">
                    <a:tint val="75000"/>
                  </a:schemeClr>
                </a:solidFill>
              </a:rPr>
              <a:t> Lesson and Quiz.</a:t>
            </a:r>
            <a:endParaRPr kumimoji="0" lang="en-CA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3000364" y="3000372"/>
            <a:ext cx="1071570" cy="400110"/>
          </a:xfrm>
          <a:prstGeom prst="rect">
            <a:avLst/>
          </a:prstGeom>
          <a:noFill/>
          <a:ln w="38100" cmpd="dbl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/>
              <a:t>Speaker</a:t>
            </a:r>
            <a:endParaRPr lang="en-US" sz="2000" dirty="0"/>
          </a:p>
        </p:txBody>
      </p:sp>
      <p:pic>
        <p:nvPicPr>
          <p:cNvPr id="12" name="Picture 11" descr="http://thumb10.shutterstock.com/photos/thumb_small/608860/98600759.jpg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00364" y="1428736"/>
            <a:ext cx="1785950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3" descr="http://thumb1.shutterstock.com/photos/thumb_small/437/437,1283261610,3.jpg">
            <a:hlinkClick r:id="rId4"/>
          </p:cNvPr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72000" y="1357298"/>
            <a:ext cx="2000264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THOSE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  <a:ln>
            <a:noFill/>
          </a:ln>
        </p:spPr>
        <p:txBody>
          <a:bodyPr>
            <a:normAutofit lnSpcReduction="10000"/>
          </a:bodyPr>
          <a:lstStyle/>
          <a:p>
            <a:endParaRPr lang="en-CA" dirty="0" smtClean="0"/>
          </a:p>
          <a:p>
            <a:endParaRPr lang="en-CA" dirty="0" smtClean="0"/>
          </a:p>
          <a:p>
            <a:pPr>
              <a:buNone/>
            </a:pPr>
            <a:r>
              <a:rPr lang="en-CA" dirty="0" smtClean="0"/>
              <a:t>              </a:t>
            </a:r>
          </a:p>
          <a:p>
            <a:pPr>
              <a:buNone/>
            </a:pPr>
            <a:r>
              <a:rPr lang="en-CA" dirty="0" smtClean="0"/>
              <a:t> </a:t>
            </a:r>
          </a:p>
          <a:p>
            <a:r>
              <a:rPr lang="en-CA" b="1" i="1" dirty="0" smtClean="0"/>
              <a:t>THOSE</a:t>
            </a:r>
            <a:r>
              <a:rPr lang="en-CA" dirty="0" smtClean="0"/>
              <a:t> refers to </a:t>
            </a:r>
            <a:r>
              <a:rPr lang="en-CA" b="1" u="sng" dirty="0" smtClean="0"/>
              <a:t>plural</a:t>
            </a:r>
            <a:r>
              <a:rPr lang="en-CA" dirty="0" smtClean="0"/>
              <a:t> nouns (people, things, places or animals) </a:t>
            </a:r>
            <a:r>
              <a:rPr lang="en-CA" b="1" u="sng" dirty="0" smtClean="0"/>
              <a:t>far</a:t>
            </a:r>
            <a:r>
              <a:rPr lang="en-CA" dirty="0" smtClean="0"/>
              <a:t> away from the speaker.</a:t>
            </a:r>
          </a:p>
          <a:p>
            <a:r>
              <a:rPr lang="en-CA" dirty="0" smtClean="0"/>
              <a:t>Pronoun example: </a:t>
            </a:r>
            <a:r>
              <a:rPr lang="en-CA" b="1" i="1" dirty="0" smtClean="0"/>
              <a:t>Those</a:t>
            </a:r>
            <a:r>
              <a:rPr lang="en-CA" i="1" dirty="0" smtClean="0"/>
              <a:t> </a:t>
            </a:r>
            <a:r>
              <a:rPr lang="en-CA" b="1" i="1" dirty="0" smtClean="0"/>
              <a:t>are</a:t>
            </a:r>
            <a:r>
              <a:rPr lang="en-CA" i="1" dirty="0" smtClean="0"/>
              <a:t> workers on strike over there. </a:t>
            </a:r>
          </a:p>
          <a:p>
            <a:r>
              <a:rPr lang="en-CA" dirty="0" smtClean="0"/>
              <a:t>Adjective example: </a:t>
            </a:r>
            <a:r>
              <a:rPr lang="en-CA" b="1" i="1" dirty="0" smtClean="0"/>
              <a:t>Those</a:t>
            </a:r>
            <a:r>
              <a:rPr lang="en-CA" i="1" dirty="0" smtClean="0"/>
              <a:t> people </a:t>
            </a:r>
            <a:r>
              <a:rPr lang="en-CA" b="1" i="1" dirty="0" smtClean="0"/>
              <a:t>are</a:t>
            </a:r>
            <a:r>
              <a:rPr lang="en-CA" i="1" dirty="0" smtClean="0"/>
              <a:t> angry.</a:t>
            </a:r>
            <a:endParaRPr lang="en-CA" i="1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EC3DF-D801-49B5-AE5C-2CA3FEC8B63F}" type="slidenum">
              <a:rPr lang="en-CA" smtClean="0"/>
              <a:pPr/>
              <a:t>6</a:t>
            </a:fld>
            <a:endParaRPr lang="en-CA" dirty="0"/>
          </a:p>
        </p:txBody>
      </p:sp>
      <p:sp>
        <p:nvSpPr>
          <p:cNvPr id="9" name="Slide Number Placeholder 4"/>
          <p:cNvSpPr txBox="1">
            <a:spLocks/>
          </p:cNvSpPr>
          <p:nvPr/>
        </p:nvSpPr>
        <p:spPr>
          <a:xfrm>
            <a:off x="2214546" y="6286520"/>
            <a:ext cx="41243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sz="1200" dirty="0" smtClean="0">
                <a:solidFill>
                  <a:schemeClr val="tx1">
                    <a:tint val="75000"/>
                  </a:schemeClr>
                </a:solidFill>
              </a:rPr>
              <a:t>© Jenny C. La  2013. </a:t>
            </a:r>
            <a:r>
              <a:rPr lang="en-CA" sz="1200" i="1" dirty="0" smtClean="0">
                <a:solidFill>
                  <a:schemeClr val="tx1">
                    <a:tint val="75000"/>
                  </a:schemeClr>
                </a:solidFill>
              </a:rPr>
              <a:t>This, That, These, Those</a:t>
            </a:r>
            <a:r>
              <a:rPr lang="en-CA" sz="1200" dirty="0" smtClean="0">
                <a:solidFill>
                  <a:schemeClr val="tx1">
                    <a:tint val="75000"/>
                  </a:schemeClr>
                </a:solidFill>
              </a:rPr>
              <a:t> Lesson and Quiz.</a:t>
            </a:r>
            <a:endParaRPr kumimoji="0" lang="en-CA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1000100" y="3000372"/>
            <a:ext cx="1071570" cy="400110"/>
          </a:xfrm>
          <a:prstGeom prst="rect">
            <a:avLst/>
          </a:prstGeom>
          <a:noFill/>
          <a:ln w="38100" cmpd="dbl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/>
              <a:t>Speaker</a:t>
            </a:r>
            <a:endParaRPr lang="en-US" sz="2000" dirty="0"/>
          </a:p>
        </p:txBody>
      </p:sp>
      <p:sp>
        <p:nvSpPr>
          <p:cNvPr id="14" name="Slide Number Placeholder 7"/>
          <p:cNvSpPr txBox="1">
            <a:spLocks/>
          </p:cNvSpPr>
          <p:nvPr/>
        </p:nvSpPr>
        <p:spPr>
          <a:xfrm>
            <a:off x="2143108" y="1500174"/>
            <a:ext cx="357190" cy="1714512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5" name="Picture 14" descr="http://thumb18.shutterstock.com/photos/thumb_small/642532/642532,1292421862,2.jpg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86512" y="1285860"/>
            <a:ext cx="1738318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15" descr="http://thumb10.shutterstock.com/photos/thumb_small/608860/98600759.jpg">
            <a:hlinkClick r:id="rId4"/>
          </p:cNvPr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000100" y="1428736"/>
            <a:ext cx="1785950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Summary of Rules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CA" dirty="0"/>
          </a:p>
          <a:p>
            <a:endParaRPr lang="en-CA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785786" y="1857364"/>
          <a:ext cx="7429551" cy="41434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1702"/>
                <a:gridCol w="2881332"/>
                <a:gridCol w="2476517"/>
              </a:tblGrid>
              <a:tr h="1381135"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Nouns</a:t>
                      </a:r>
                      <a:r>
                        <a:rPr lang="en-CA" baseline="0" dirty="0" smtClean="0"/>
                        <a:t> </a:t>
                      </a:r>
                      <a:r>
                        <a:rPr lang="en-CA" sz="2200" b="0" u="sng" baseline="0" dirty="0" smtClean="0"/>
                        <a:t>NEAR</a:t>
                      </a:r>
                      <a:r>
                        <a:rPr lang="en-CA" baseline="0" dirty="0" smtClean="0"/>
                        <a:t> </a:t>
                      </a:r>
                    </a:p>
                    <a:p>
                      <a:pPr algn="ctr"/>
                      <a:r>
                        <a:rPr lang="en-CA" baseline="0" dirty="0" smtClean="0"/>
                        <a:t>you/speaker:</a:t>
                      </a:r>
                    </a:p>
                    <a:p>
                      <a:pPr algn="ctr"/>
                      <a:r>
                        <a:rPr lang="en-CA" baseline="0" dirty="0" smtClean="0"/>
                        <a:t>Here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Nouns </a:t>
                      </a:r>
                      <a:r>
                        <a:rPr lang="en-CA" sz="2200" u="sng" dirty="0" smtClean="0"/>
                        <a:t>FAR</a:t>
                      </a:r>
                      <a:r>
                        <a:rPr lang="en-CA" dirty="0" smtClean="0"/>
                        <a:t> </a:t>
                      </a:r>
                    </a:p>
                    <a:p>
                      <a:pPr algn="ctr"/>
                      <a:r>
                        <a:rPr lang="en-CA" dirty="0" smtClean="0"/>
                        <a:t>from you/speaker:</a:t>
                      </a:r>
                    </a:p>
                    <a:p>
                      <a:pPr algn="ctr"/>
                      <a:r>
                        <a:rPr lang="en-CA" dirty="0" smtClean="0"/>
                        <a:t>There</a:t>
                      </a:r>
                    </a:p>
                  </a:txBody>
                  <a:tcPr anchor="ctr"/>
                </a:tc>
              </a:tr>
              <a:tr h="1381135">
                <a:tc>
                  <a:txBody>
                    <a:bodyPr/>
                    <a:lstStyle/>
                    <a:p>
                      <a:pPr algn="ctr"/>
                      <a:r>
                        <a:rPr lang="en-CA" sz="2200" b="1" u="sng" dirty="0" smtClean="0"/>
                        <a:t>SINGULAR</a:t>
                      </a:r>
                      <a:r>
                        <a:rPr lang="en-CA" dirty="0" smtClean="0"/>
                        <a:t> Nouns: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4800" b="1" i="1" dirty="0" smtClean="0"/>
                        <a:t>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4800" b="1" i="1" dirty="0" smtClean="0"/>
                        <a:t>?</a:t>
                      </a:r>
                    </a:p>
                  </a:txBody>
                  <a:tcPr anchor="ctr"/>
                </a:tc>
              </a:tr>
              <a:tr h="1381135">
                <a:tc>
                  <a:txBody>
                    <a:bodyPr/>
                    <a:lstStyle/>
                    <a:p>
                      <a:pPr algn="ctr"/>
                      <a:r>
                        <a:rPr lang="en-CA" sz="2200" b="1" u="sng" dirty="0" smtClean="0"/>
                        <a:t>PLURAL</a:t>
                      </a:r>
                    </a:p>
                    <a:p>
                      <a:pPr algn="ctr"/>
                      <a:r>
                        <a:rPr lang="en-CA" dirty="0" smtClean="0"/>
                        <a:t>Nouns: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4800" b="1" i="1" dirty="0" smtClean="0"/>
                        <a:t>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4800" b="1" i="1" dirty="0" smtClean="0"/>
                        <a:t>?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EC3DF-D801-49B5-AE5C-2CA3FEC8B63F}" type="slidenum">
              <a:rPr lang="en-CA" smtClean="0"/>
              <a:pPr/>
              <a:t>7</a:t>
            </a:fld>
            <a:endParaRPr lang="en-CA"/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>
          <a:xfrm>
            <a:off x="2214546" y="6286520"/>
            <a:ext cx="41243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sz="1200" dirty="0" smtClean="0">
                <a:solidFill>
                  <a:schemeClr val="tx1">
                    <a:tint val="75000"/>
                  </a:schemeClr>
                </a:solidFill>
              </a:rPr>
              <a:t>© Jenny C. La  2013. </a:t>
            </a:r>
            <a:r>
              <a:rPr lang="en-CA" sz="1200" i="1" dirty="0" smtClean="0">
                <a:solidFill>
                  <a:schemeClr val="tx1">
                    <a:tint val="75000"/>
                  </a:schemeClr>
                </a:solidFill>
              </a:rPr>
              <a:t>This, That, These, Those</a:t>
            </a:r>
            <a:r>
              <a:rPr lang="en-CA" sz="1200" dirty="0" smtClean="0">
                <a:solidFill>
                  <a:schemeClr val="tx1">
                    <a:tint val="75000"/>
                  </a:schemeClr>
                </a:solidFill>
              </a:rPr>
              <a:t> Lesson and Quiz.</a:t>
            </a:r>
            <a:endParaRPr kumimoji="0" lang="en-CA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g_hi" descr="http://t1.gstatic.com/images?q=tbn:ANd9GcT4z-AHq-T9-qdyJnr2nUAZtIPftRqEVXLQOpE8dCSlumMlQk-lEg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28926" y="3571876"/>
            <a:ext cx="5988050" cy="27260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4500562" y="2500306"/>
            <a:ext cx="4214842" cy="8683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There (Far from</a:t>
            </a:r>
            <a:r>
              <a:rPr kumimoji="0" lang="en-CA" sz="4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S</a:t>
            </a:r>
            <a:r>
              <a:rPr kumimoji="0" lang="en-CA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peaker)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785786" y="2500306"/>
            <a:ext cx="3429024" cy="8683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Here (Near Speaker)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EC3DF-D801-49B5-AE5C-2CA3FEC8B63F}" type="slidenum">
              <a:rPr lang="en-CA" smtClean="0"/>
              <a:pPr/>
              <a:t>8</a:t>
            </a:fld>
            <a:endParaRPr lang="en-CA"/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500034" y="214291"/>
          <a:ext cx="8215370" cy="36981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90825"/>
                <a:gridCol w="3186089"/>
                <a:gridCol w="2738456"/>
              </a:tblGrid>
              <a:tr h="875235">
                <a:tc>
                  <a:txBody>
                    <a:bodyPr/>
                    <a:lstStyle/>
                    <a:p>
                      <a:pPr algn="ctr"/>
                      <a:endParaRPr lang="en-C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Nouns</a:t>
                      </a:r>
                      <a:r>
                        <a:rPr lang="en-CA" baseline="0" dirty="0" smtClean="0"/>
                        <a:t> </a:t>
                      </a:r>
                      <a:r>
                        <a:rPr lang="en-CA" sz="2200" b="0" u="sng" baseline="0" dirty="0" smtClean="0"/>
                        <a:t>NEAR</a:t>
                      </a:r>
                      <a:r>
                        <a:rPr lang="en-CA" baseline="0" dirty="0" smtClean="0"/>
                        <a:t> </a:t>
                      </a:r>
                    </a:p>
                    <a:p>
                      <a:pPr algn="ctr"/>
                      <a:r>
                        <a:rPr lang="en-CA" baseline="0" dirty="0" smtClean="0"/>
                        <a:t>you/speaker:</a:t>
                      </a:r>
                    </a:p>
                    <a:p>
                      <a:pPr algn="ctr"/>
                      <a:r>
                        <a:rPr lang="en-CA" baseline="0" dirty="0" smtClean="0"/>
                        <a:t>Here</a:t>
                      </a:r>
                    </a:p>
                    <a:p>
                      <a:pPr algn="ctr"/>
                      <a:endParaRPr lang="en-C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dirty="0" smtClean="0"/>
                        <a:t>Nouns </a:t>
                      </a:r>
                      <a:r>
                        <a:rPr lang="en-CA" sz="2200" u="sng" dirty="0" smtClean="0"/>
                        <a:t>FAR</a:t>
                      </a:r>
                      <a:r>
                        <a:rPr lang="en-CA" dirty="0" smtClean="0"/>
                        <a:t> </a:t>
                      </a:r>
                    </a:p>
                    <a:p>
                      <a:pPr algn="ctr"/>
                      <a:r>
                        <a:rPr lang="en-CA" dirty="0" smtClean="0"/>
                        <a:t>from you/speaker:</a:t>
                      </a:r>
                    </a:p>
                    <a:p>
                      <a:pPr algn="ctr"/>
                      <a:r>
                        <a:rPr lang="en-CA" dirty="0" smtClean="0"/>
                        <a:t>There</a:t>
                      </a:r>
                    </a:p>
                  </a:txBody>
                  <a:tcPr anchor="ctr"/>
                </a:tc>
              </a:tr>
              <a:tr h="1105491">
                <a:tc>
                  <a:txBody>
                    <a:bodyPr/>
                    <a:lstStyle/>
                    <a:p>
                      <a:pPr algn="ctr"/>
                      <a:r>
                        <a:rPr lang="en-CA" sz="2200" u="sng" dirty="0" smtClean="0"/>
                        <a:t>SINGULAR</a:t>
                      </a:r>
                      <a:r>
                        <a:rPr lang="en-CA" dirty="0" smtClean="0"/>
                        <a:t> Nouns: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4800" b="1" i="1" dirty="0" smtClean="0"/>
                        <a:t>THIS</a:t>
                      </a:r>
                    </a:p>
                    <a:p>
                      <a:pPr algn="ctr"/>
                      <a:r>
                        <a:rPr lang="en-CA" sz="2100" b="1" i="0" dirty="0" smtClean="0"/>
                        <a:t>(singular noun + near)</a:t>
                      </a:r>
                      <a:endParaRPr lang="en-CA" sz="2100" b="1" i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4800" b="1" i="1" dirty="0" smtClean="0"/>
                        <a:t>THAT</a:t>
                      </a:r>
                    </a:p>
                    <a:p>
                      <a:pPr algn="ctr"/>
                      <a:r>
                        <a:rPr lang="en-CA" sz="2100" b="1" i="0" dirty="0" smtClean="0"/>
                        <a:t>(singular noun + far)</a:t>
                      </a:r>
                    </a:p>
                  </a:txBody>
                  <a:tcPr anchor="ctr"/>
                </a:tc>
              </a:tr>
              <a:tr h="1305421">
                <a:tc>
                  <a:txBody>
                    <a:bodyPr/>
                    <a:lstStyle/>
                    <a:p>
                      <a:pPr algn="ctr"/>
                      <a:r>
                        <a:rPr lang="en-CA" sz="2200" u="sng" dirty="0" smtClean="0"/>
                        <a:t>PLURAL</a:t>
                      </a:r>
                      <a:r>
                        <a:rPr lang="en-CA" dirty="0" smtClean="0"/>
                        <a:t> Nouns: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4800" b="1" i="1" dirty="0" smtClean="0"/>
                        <a:t>THESE</a:t>
                      </a:r>
                    </a:p>
                    <a:p>
                      <a:pPr algn="ctr"/>
                      <a:r>
                        <a:rPr lang="en-CA" sz="2100" b="1" i="0" dirty="0" smtClean="0"/>
                        <a:t>(plural noun + near)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CA" sz="4800" b="1" i="1" dirty="0" smtClean="0"/>
                        <a:t>THOSE</a:t>
                      </a:r>
                    </a:p>
                    <a:p>
                      <a:pPr algn="ctr"/>
                      <a:r>
                        <a:rPr lang="en-CA" sz="2100" b="1" i="0" dirty="0" smtClean="0"/>
                        <a:t>(plural noun + far)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0" name="Slide Number Placeholder 4"/>
          <p:cNvSpPr txBox="1">
            <a:spLocks/>
          </p:cNvSpPr>
          <p:nvPr/>
        </p:nvSpPr>
        <p:spPr>
          <a:xfrm>
            <a:off x="2214546" y="6286520"/>
            <a:ext cx="41243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sz="1200" dirty="0" smtClean="0">
                <a:solidFill>
                  <a:schemeClr val="tx1">
                    <a:tint val="75000"/>
                  </a:schemeClr>
                </a:solidFill>
              </a:rPr>
              <a:t>© Jenny C. La  2013. </a:t>
            </a:r>
            <a:r>
              <a:rPr lang="en-CA" sz="1200" i="1" dirty="0" smtClean="0">
                <a:solidFill>
                  <a:schemeClr val="tx1">
                    <a:tint val="75000"/>
                  </a:schemeClr>
                </a:solidFill>
              </a:rPr>
              <a:t>This, That, These, Those</a:t>
            </a:r>
            <a:r>
              <a:rPr lang="en-CA" sz="1200" dirty="0" smtClean="0">
                <a:solidFill>
                  <a:schemeClr val="tx1">
                    <a:tint val="75000"/>
                  </a:schemeClr>
                </a:solidFill>
              </a:rPr>
              <a:t> Lesson and Quiz.</a:t>
            </a:r>
            <a:endParaRPr kumimoji="0" lang="en-CA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Ready for a Quiz?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n-CA" dirty="0" smtClean="0"/>
          </a:p>
          <a:p>
            <a:pPr algn="ctr">
              <a:buNone/>
            </a:pPr>
            <a:endParaRPr lang="en-CA" dirty="0"/>
          </a:p>
          <a:p>
            <a:pPr algn="ctr">
              <a:buNone/>
            </a:pPr>
            <a:endParaRPr lang="en-CA" dirty="0" smtClean="0">
              <a:solidFill>
                <a:srgbClr val="0070C0"/>
              </a:solidFill>
            </a:endParaRPr>
          </a:p>
          <a:p>
            <a:pPr algn="ctr">
              <a:buNone/>
            </a:pPr>
            <a:endParaRPr lang="en-CA" dirty="0">
              <a:solidFill>
                <a:srgbClr val="0070C0"/>
              </a:solidFill>
            </a:endParaRPr>
          </a:p>
          <a:p>
            <a:pPr algn="ctr">
              <a:buNone/>
            </a:pPr>
            <a:endParaRPr lang="en-CA" dirty="0" smtClean="0">
              <a:solidFill>
                <a:srgbClr val="0070C0"/>
              </a:solidFill>
            </a:endParaRPr>
          </a:p>
          <a:p>
            <a:pPr algn="ctr">
              <a:buNone/>
            </a:pPr>
            <a:endParaRPr lang="en-CA" dirty="0"/>
          </a:p>
          <a:p>
            <a:pPr algn="ctr">
              <a:buNone/>
            </a:pPr>
            <a:r>
              <a:rPr lang="en-CA" dirty="0" smtClean="0"/>
              <a:t>Go!</a:t>
            </a: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EC3DF-D801-49B5-AE5C-2CA3FEC8B63F}" type="slidenum">
              <a:rPr lang="en-CA" smtClean="0"/>
              <a:pPr/>
              <a:t>9</a:t>
            </a:fld>
            <a:endParaRPr lang="en-CA"/>
          </a:p>
        </p:txBody>
      </p:sp>
      <p:sp>
        <p:nvSpPr>
          <p:cNvPr id="5" name="Slide Number Placeholder 4"/>
          <p:cNvSpPr txBox="1">
            <a:spLocks/>
          </p:cNvSpPr>
          <p:nvPr/>
        </p:nvSpPr>
        <p:spPr>
          <a:xfrm>
            <a:off x="2214546" y="6286520"/>
            <a:ext cx="41243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sz="1200" dirty="0" smtClean="0">
                <a:solidFill>
                  <a:schemeClr val="tx1">
                    <a:tint val="75000"/>
                  </a:schemeClr>
                </a:solidFill>
              </a:rPr>
              <a:t>© Jenny C. La  2013. </a:t>
            </a:r>
            <a:r>
              <a:rPr lang="en-CA" sz="1200" i="1" dirty="0" smtClean="0">
                <a:solidFill>
                  <a:schemeClr val="tx1">
                    <a:tint val="75000"/>
                  </a:schemeClr>
                </a:solidFill>
              </a:rPr>
              <a:t>This, That, These, Those</a:t>
            </a:r>
            <a:r>
              <a:rPr lang="en-CA" sz="1200" dirty="0" smtClean="0">
                <a:solidFill>
                  <a:schemeClr val="tx1">
                    <a:tint val="75000"/>
                  </a:schemeClr>
                </a:solidFill>
              </a:rPr>
              <a:t> Lesson and Quiz.</a:t>
            </a:r>
            <a:endParaRPr kumimoji="0" lang="en-CA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7650" name="Picture 2" descr="http://t3.gstatic.com/images?q=tbn:ANd9GcRR44WqiaqFfC8PjH4DtQr2mbptwX6j54ESt60g6eQdatUEjoeBq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3438" y="1857364"/>
            <a:ext cx="2133600" cy="2143125"/>
          </a:xfrm>
          <a:prstGeom prst="rect">
            <a:avLst/>
          </a:prstGeom>
          <a:noFill/>
        </p:spPr>
      </p:pic>
      <p:pic>
        <p:nvPicPr>
          <p:cNvPr id="27652" name="Picture 4" descr="http://t1.gstatic.com/images?q=tbn:ANd9GcSSC10O1gWG65VztVn0AJE1ZSXSYjV9d4CivqNf0gXZfh855eEdi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5984" y="2000240"/>
            <a:ext cx="2143125" cy="2143125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1324</TotalTime>
  <Words>868</Words>
  <Application>Microsoft Office PowerPoint</Application>
  <PresentationFormat>On-screen Show (4:3)</PresentationFormat>
  <Paragraphs>219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Demonstrative Nouns &amp; Adjectives   </vt:lpstr>
      <vt:lpstr>Slide 2</vt:lpstr>
      <vt:lpstr>THIS</vt:lpstr>
      <vt:lpstr>THAT</vt:lpstr>
      <vt:lpstr>THESE</vt:lpstr>
      <vt:lpstr>THOSE</vt:lpstr>
      <vt:lpstr>Summary of Rules</vt:lpstr>
      <vt:lpstr>Slide 8</vt:lpstr>
      <vt:lpstr>Ready for a Quiz?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Jenny</dc:creator>
  <cp:lastModifiedBy>Jenny</cp:lastModifiedBy>
  <cp:revision>60</cp:revision>
  <dcterms:created xsi:type="dcterms:W3CDTF">2013-03-23T21:02:27Z</dcterms:created>
  <dcterms:modified xsi:type="dcterms:W3CDTF">2013-03-24T20:25:06Z</dcterms:modified>
</cp:coreProperties>
</file>